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Lst>
  <p:notesMasterIdLst>
    <p:notesMasterId r:id="rId74"/>
  </p:notesMasterIdLst>
  <p:sldIdLst>
    <p:sldId id="537" r:id="rId3"/>
    <p:sldId id="536" r:id="rId4"/>
    <p:sldId id="563" r:id="rId5"/>
    <p:sldId id="560" r:id="rId6"/>
    <p:sldId id="561" r:id="rId7"/>
    <p:sldId id="562" r:id="rId8"/>
    <p:sldId id="565" r:id="rId9"/>
    <p:sldId id="620" r:id="rId10"/>
    <p:sldId id="538" r:id="rId11"/>
    <p:sldId id="566" r:id="rId12"/>
    <p:sldId id="567" r:id="rId13"/>
    <p:sldId id="568" r:id="rId14"/>
    <p:sldId id="570" r:id="rId15"/>
    <p:sldId id="569" r:id="rId16"/>
    <p:sldId id="571" r:id="rId17"/>
    <p:sldId id="572" r:id="rId18"/>
    <p:sldId id="573" r:id="rId19"/>
    <p:sldId id="574" r:id="rId20"/>
    <p:sldId id="575" r:id="rId21"/>
    <p:sldId id="577" r:id="rId22"/>
    <p:sldId id="578" r:id="rId23"/>
    <p:sldId id="580" r:id="rId24"/>
    <p:sldId id="581" r:id="rId25"/>
    <p:sldId id="606" r:id="rId26"/>
    <p:sldId id="629" r:id="rId27"/>
    <p:sldId id="582" r:id="rId28"/>
    <p:sldId id="587" r:id="rId29"/>
    <p:sldId id="591" r:id="rId30"/>
    <p:sldId id="595" r:id="rId31"/>
    <p:sldId id="583" r:id="rId32"/>
    <p:sldId id="588" r:id="rId33"/>
    <p:sldId id="592" r:id="rId34"/>
    <p:sldId id="596" r:id="rId35"/>
    <p:sldId id="584" r:id="rId36"/>
    <p:sldId id="590" r:id="rId37"/>
    <p:sldId id="593" r:id="rId38"/>
    <p:sldId id="597" r:id="rId39"/>
    <p:sldId id="585" r:id="rId40"/>
    <p:sldId id="586" r:id="rId41"/>
    <p:sldId id="594" r:id="rId42"/>
    <p:sldId id="598" r:id="rId43"/>
    <p:sldId id="599" r:id="rId44"/>
    <p:sldId id="600" r:id="rId45"/>
    <p:sldId id="607" r:id="rId46"/>
    <p:sldId id="601" r:id="rId47"/>
    <p:sldId id="602" r:id="rId48"/>
    <p:sldId id="603" r:id="rId49"/>
    <p:sldId id="604" r:id="rId50"/>
    <p:sldId id="605" r:id="rId51"/>
    <p:sldId id="589" r:id="rId52"/>
    <p:sldId id="621" r:id="rId53"/>
    <p:sldId id="622" r:id="rId54"/>
    <p:sldId id="623" r:id="rId55"/>
    <p:sldId id="624" r:id="rId56"/>
    <p:sldId id="625" r:id="rId57"/>
    <p:sldId id="626" r:id="rId58"/>
    <p:sldId id="627" r:id="rId59"/>
    <p:sldId id="628" r:id="rId60"/>
    <p:sldId id="564" r:id="rId61"/>
    <p:sldId id="608" r:id="rId62"/>
    <p:sldId id="609" r:id="rId63"/>
    <p:sldId id="610" r:id="rId64"/>
    <p:sldId id="611" r:id="rId65"/>
    <p:sldId id="612" r:id="rId66"/>
    <p:sldId id="613" r:id="rId67"/>
    <p:sldId id="615" r:id="rId68"/>
    <p:sldId id="614" r:id="rId69"/>
    <p:sldId id="616" r:id="rId70"/>
    <p:sldId id="618" r:id="rId71"/>
    <p:sldId id="619" r:id="rId72"/>
    <p:sldId id="617" r:id="rId7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hishek Nagar" initials="A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70" autoAdjust="0"/>
    <p:restoredTop sz="94660"/>
  </p:normalViewPr>
  <p:slideViewPr>
    <p:cSldViewPr snapToGrid="0">
      <p:cViewPr varScale="1">
        <p:scale>
          <a:sx n="88" d="100"/>
          <a:sy n="88" d="100"/>
        </p:scale>
        <p:origin x="749"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1727"/>
          </a:xfrm>
          <a:prstGeom prst="rect">
            <a:avLst/>
          </a:prstGeom>
        </p:spPr>
        <p:txBody>
          <a:bodyPr vert="horz" lIns="96662" tIns="48331" rIns="96662" bIns="48331"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6662" tIns="48331" rIns="96662" bIns="48331" rtlCol="0"/>
          <a:lstStyle>
            <a:lvl1pPr algn="r">
              <a:defRPr sz="1300"/>
            </a:lvl1pPr>
          </a:lstStyle>
          <a:p>
            <a:fld id="{4F796BC7-E5C2-498A-B4E4-01EC0A450D36}" type="datetimeFigureOut">
              <a:rPr lang="en-US" smtClean="0"/>
              <a:t>11/28/2019</a:t>
            </a:fld>
            <a:endParaRPr lang="en-US"/>
          </a:p>
        </p:txBody>
      </p:sp>
      <p:sp>
        <p:nvSpPr>
          <p:cNvPr id="4" name="Slide Image Placeholder 3"/>
          <p:cNvSpPr>
            <a:spLocks noGrp="1" noRot="1" noChangeAspect="1"/>
          </p:cNvSpPr>
          <p:nvPr>
            <p:ph type="sldImg" idx="2"/>
          </p:nvPr>
        </p:nvSpPr>
        <p:spPr>
          <a:xfrm>
            <a:off x="1498600" y="1200150"/>
            <a:ext cx="4319588" cy="3240088"/>
          </a:xfrm>
          <a:prstGeom prst="rect">
            <a:avLst/>
          </a:prstGeom>
          <a:noFill/>
          <a:ln w="12700">
            <a:solidFill>
              <a:prstClr val="black"/>
            </a:solidFill>
          </a:ln>
        </p:spPr>
        <p:txBody>
          <a:bodyPr vert="horz" lIns="96662" tIns="48331" rIns="96662" bIns="48331" rtlCol="0" anchor="ctr"/>
          <a:lstStyle/>
          <a:p>
            <a:endParaRPr lang="en-US"/>
          </a:p>
        </p:txBody>
      </p:sp>
      <p:sp>
        <p:nvSpPr>
          <p:cNvPr id="5" name="Notes Placeholder 4"/>
          <p:cNvSpPr>
            <a:spLocks noGrp="1"/>
          </p:cNvSpPr>
          <p:nvPr>
            <p:ph type="body" sz="quarter" idx="3"/>
          </p:nvPr>
        </p:nvSpPr>
        <p:spPr>
          <a:xfrm>
            <a:off x="731521" y="4620577"/>
            <a:ext cx="5852160" cy="3780473"/>
          </a:xfrm>
          <a:prstGeom prst="rect">
            <a:avLst/>
          </a:prstGeom>
        </p:spPr>
        <p:txBody>
          <a:bodyPr vert="horz" lIns="96662" tIns="48331" rIns="96662"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62" tIns="48331" rIns="96662"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62" tIns="48331" rIns="96662" bIns="48331" rtlCol="0" anchor="b"/>
          <a:lstStyle>
            <a:lvl1pPr algn="r">
              <a:defRPr sz="1300"/>
            </a:lvl1pPr>
          </a:lstStyle>
          <a:p>
            <a:fld id="{1E362D8A-CCE6-4B95-A669-8EF6804292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latin typeface="Helvetica"/>
                <a:cs typeface="Helvetica"/>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007723" y="6356350"/>
            <a:ext cx="3128554"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dirty="0"/>
          </a:p>
        </p:txBody>
      </p:sp>
    </p:spTree>
    <p:extLst>
      <p:ext uri="{BB962C8B-B14F-4D97-AF65-F5344CB8AC3E}">
        <p14:creationId xmlns:p14="http://schemas.microsoft.com/office/powerpoint/2010/main" val="281545560"/>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smtClean="0"/>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17131090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fr-FR" smtClean="0"/>
              <a:t>ECE 484 Presentations,  2019</a:t>
            </a:r>
            <a:endParaRPr lang="en-US"/>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3531096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6261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5938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DCB603-DD01-A748-9C61-5B34346B2E0D}"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52863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DCB603-DD01-A748-9C61-5B34346B2E0D}"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80585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DCB603-DD01-A748-9C61-5B34346B2E0D}" type="datetimeFigureOut">
              <a:rPr lang="en-US" smtClean="0"/>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52923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DCB603-DD01-A748-9C61-5B34346B2E0D}" type="datetimeFigureOut">
              <a:rPr lang="en-US" smtClean="0"/>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864456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CB603-DD01-A748-9C61-5B34346B2E0D}" type="datetimeFigureOut">
              <a:rPr lang="en-US" smtClean="0"/>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942992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75101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B77C0E-67A9-7043-A4EF-BB6590D640F8}" type="datetimeFigureOut">
              <a:rPr lang="en-US" smtClean="0"/>
              <a:t>11/28/2019</a:t>
            </a:fld>
            <a:endParaRPr lang="en-US"/>
          </a:p>
        </p:txBody>
      </p:sp>
      <p:sp>
        <p:nvSpPr>
          <p:cNvPr id="5" name="Footer Placeholder 4"/>
          <p:cNvSpPr>
            <a:spLocks noGrp="1"/>
          </p:cNvSpPr>
          <p:nvPr>
            <p:ph type="ftr" sz="quarter" idx="11"/>
          </p:nvPr>
        </p:nvSpPr>
        <p:spPr>
          <a:xfrm>
            <a:off x="2994660" y="6356350"/>
            <a:ext cx="315468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6" name="Slide Number Placeholder 5"/>
          <p:cNvSpPr>
            <a:spLocks noGrp="1"/>
          </p:cNvSpPr>
          <p:nvPr>
            <p:ph type="sldNum" sz="quarter" idx="12"/>
          </p:nvPr>
        </p:nvSpPr>
        <p:spPr/>
        <p:txBody>
          <a:bodyPr/>
          <a:lstStyle/>
          <a:p>
            <a:r>
              <a:rPr lang="en-US" smtClean="0"/>
              <a:t>p.</a:t>
            </a:r>
            <a:fld id="{1BDD2F6A-436C-4F7B-B1FF-4F5D571FED2E}"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802" y="6496457"/>
            <a:ext cx="619147" cy="471132"/>
          </a:xfrm>
          <a:prstGeom prst="rect">
            <a:avLst/>
          </a:prstGeom>
        </p:spPr>
      </p:pic>
      <p:cxnSp>
        <p:nvCxnSpPr>
          <p:cNvPr id="8" name="Straight Connector 7"/>
          <p:cNvCxnSpPr/>
          <p:nvPr userDrawn="1"/>
        </p:nvCxnSpPr>
        <p:spPr>
          <a:xfrm flipV="1">
            <a:off x="0" y="570451"/>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8848" y="6525404"/>
            <a:ext cx="9144000" cy="1905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95705"/>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314425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877704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CB603-DD01-A748-9C61-5B34346B2E0D}"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29129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968535" y="6356350"/>
            <a:ext cx="3206931"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6" name="Slide Number Placeholder 5"/>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663027697"/>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964180" y="6356350"/>
            <a:ext cx="321564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994713662"/>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2903220" y="6356350"/>
            <a:ext cx="3337560"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9" name="Slide Number Placeholder 8"/>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457681871"/>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2968535" y="6356350"/>
            <a:ext cx="3206931" cy="365125"/>
          </a:xfrm>
        </p:spPr>
        <p:txBody>
          <a:bodyPr/>
          <a:lstStyle/>
          <a:p>
            <a:r>
              <a:rPr lang="fr-FR" dirty="0" smtClean="0"/>
              <a:t>ECE 484/5584 Final </a:t>
            </a:r>
            <a:r>
              <a:rPr lang="fr-FR" dirty="0" err="1" smtClean="0"/>
              <a:t>Presentation</a:t>
            </a:r>
            <a:r>
              <a:rPr lang="fr-FR" dirty="0" smtClean="0"/>
              <a:t> - </a:t>
            </a:r>
            <a:r>
              <a:rPr lang="fr-FR" dirty="0" err="1" smtClean="0"/>
              <a:t>Spring</a:t>
            </a:r>
            <a:r>
              <a:rPr lang="fr-FR" dirty="0" smtClean="0"/>
              <a:t> 2019</a:t>
            </a:r>
            <a:endParaRPr lang="en-US" dirty="0" smtClean="0"/>
          </a:p>
        </p:txBody>
      </p:sp>
      <p:sp>
        <p:nvSpPr>
          <p:cNvPr id="5" name="Slide Number Placeholder 4"/>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3877631879"/>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fr-FR" smtClean="0"/>
              <a:t>ECE 484 Presentations,  2019</a:t>
            </a:r>
            <a:endParaRPr lang="en-US"/>
          </a:p>
        </p:txBody>
      </p:sp>
      <p:sp>
        <p:nvSpPr>
          <p:cNvPr id="4" name="Slide Number Placeholder 3"/>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197903197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smtClean="0"/>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215384377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fr-FR" smtClean="0"/>
              <a:t>ECE 484 Presentations,  2019</a:t>
            </a:r>
            <a:endParaRPr lang="en-US"/>
          </a:p>
        </p:txBody>
      </p:sp>
      <p:sp>
        <p:nvSpPr>
          <p:cNvPr id="7" name="Slide Number Placeholder 6"/>
          <p:cNvSpPr>
            <a:spLocks noGrp="1"/>
          </p:cNvSpPr>
          <p:nvPr>
            <p:ph type="sldNum" sz="quarter" idx="12"/>
          </p:nvPr>
        </p:nvSpPr>
        <p:spPr/>
        <p:txBody>
          <a:bodyPr/>
          <a:lstStyle/>
          <a:p>
            <a:fld id="{1BDD2F6A-436C-4F7B-B1FF-4F5D571FED2E}" type="slidenum">
              <a:rPr lang="en-US" smtClean="0"/>
              <a:t>‹#›</a:t>
            </a:fld>
            <a:endParaRPr lang="en-US"/>
          </a:p>
        </p:txBody>
      </p:sp>
    </p:spTree>
    <p:extLst>
      <p:ext uri="{BB962C8B-B14F-4D97-AF65-F5344CB8AC3E}">
        <p14:creationId xmlns:p14="http://schemas.microsoft.com/office/powerpoint/2010/main" val="66287718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ECE 484 Presentations,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DD2F6A-436C-4F7B-B1FF-4F5D571FED2E}" type="slidenum">
              <a:rPr lang="en-US" smtClean="0"/>
              <a:t>‹#›</a:t>
            </a:fld>
            <a:endParaRPr lang="en-US"/>
          </a:p>
        </p:txBody>
      </p:sp>
    </p:spTree>
    <p:extLst>
      <p:ext uri="{BB962C8B-B14F-4D97-AF65-F5344CB8AC3E}">
        <p14:creationId xmlns:p14="http://schemas.microsoft.com/office/powerpoint/2010/main" val="1682254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CB603-DD01-A748-9C61-5B34346B2E0D}" type="datetimeFigureOut">
              <a:rPr lang="en-US" smtClean="0"/>
              <a:t>11/28/2019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D8A63-AB99-094D-874B-7C6430332091}" type="slidenum">
              <a:rPr lang="en-US" smtClean="0"/>
              <a:t>‹#›</a:t>
            </a:fld>
            <a:endParaRPr lang="en-US"/>
          </a:p>
        </p:txBody>
      </p:sp>
    </p:spTree>
    <p:extLst>
      <p:ext uri="{BB962C8B-B14F-4D97-AF65-F5344CB8AC3E}">
        <p14:creationId xmlns:p14="http://schemas.microsoft.com/office/powerpoint/2010/main" val="126760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www.escience.cn/people/JunweiHan/NWPU-RESISC45.html"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escience.cn/people/JunweiHan/NWPU-RESISC45.html"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3790-8390-6940-8F63-4F567816C0F4}"/>
              </a:ext>
            </a:extLst>
          </p:cNvPr>
          <p:cNvSpPr>
            <a:spLocks noGrp="1"/>
          </p:cNvSpPr>
          <p:nvPr>
            <p:ph type="ctrTitle"/>
          </p:nvPr>
        </p:nvSpPr>
        <p:spPr>
          <a:xfrm>
            <a:off x="0" y="1625327"/>
            <a:ext cx="9144000" cy="1470025"/>
          </a:xfrm>
        </p:spPr>
        <p:txBody>
          <a:bodyPr>
            <a:noAutofit/>
          </a:bodyPr>
          <a:lstStyle/>
          <a:p>
            <a:r>
              <a:rPr lang="en-US" sz="3400" dirty="0" smtClean="0">
                <a:latin typeface="Times New Roman" panose="02020603050405020304" pitchFamily="18" charset="0"/>
                <a:cs typeface="Times New Roman" panose="02020603050405020304" pitchFamily="18" charset="0"/>
              </a:rPr>
              <a:t>ECE5584 Digital Image Processing: Homework 4</a:t>
            </a:r>
            <a:br>
              <a:rPr lang="en-US" sz="3400" dirty="0" smtClean="0">
                <a:latin typeface="Times New Roman" panose="02020603050405020304" pitchFamily="18" charset="0"/>
                <a:cs typeface="Times New Roman" panose="02020603050405020304" pitchFamily="18" charset="0"/>
              </a:rPr>
            </a:br>
            <a:r>
              <a:rPr lang="en-US" sz="3400" dirty="0" smtClean="0">
                <a:latin typeface="Times New Roman" panose="02020603050405020304" pitchFamily="18" charset="0"/>
                <a:cs typeface="Times New Roman" panose="02020603050405020304" pitchFamily="18" charset="0"/>
              </a:rPr>
              <a:t>Image Restoration with Deep Learning</a:t>
            </a:r>
            <a:br>
              <a:rPr lang="en-US" sz="3400" dirty="0" smtClean="0">
                <a:latin typeface="Times New Roman" panose="02020603050405020304" pitchFamily="18" charset="0"/>
                <a:cs typeface="Times New Roman" panose="02020603050405020304" pitchFamily="18" charset="0"/>
              </a:rPr>
            </a:br>
            <a:r>
              <a:rPr lang="en-US" sz="3400" i="1" dirty="0" smtClean="0">
                <a:latin typeface="Times New Roman" panose="02020603050405020304" pitchFamily="18" charset="0"/>
                <a:cs typeface="Times New Roman" panose="02020603050405020304" pitchFamily="18" charset="0"/>
              </a:rPr>
              <a:t>Fall 2019</a:t>
            </a:r>
            <a:endParaRPr lang="en-US" sz="3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7222779-E0BB-D34F-A7FC-D2F6866B1362}"/>
              </a:ext>
            </a:extLst>
          </p:cNvPr>
          <p:cNvSpPr>
            <a:spLocks noGrp="1"/>
          </p:cNvSpPr>
          <p:nvPr>
            <p:ph type="subTitle" idx="1"/>
          </p:nvPr>
        </p:nvSpPr>
        <p:spPr>
          <a:xfrm>
            <a:off x="0" y="3434979"/>
            <a:ext cx="9144000" cy="2038350"/>
          </a:xfrm>
        </p:spPr>
        <p:txBody>
          <a:bodyPr>
            <a:normAutofit/>
          </a:bodyPr>
          <a:lstStyle/>
          <a:p>
            <a:r>
              <a:rPr lang="en-US" i="1" dirty="0" smtClean="0">
                <a:latin typeface="Times New Roman" panose="02020603050405020304" pitchFamily="18" charset="0"/>
                <a:cs typeface="Times New Roman" panose="02020603050405020304" pitchFamily="18" charset="0"/>
              </a:rPr>
              <a:t>By</a:t>
            </a:r>
            <a:r>
              <a:rPr lang="en-US" dirty="0" smtClean="0">
                <a:latin typeface="Times New Roman" panose="02020603050405020304" pitchFamily="18" charset="0"/>
                <a:cs typeface="Times New Roman" panose="02020603050405020304" pitchFamily="18" charset="0"/>
              </a:rPr>
              <a:t> Matthew Kayrish and </a:t>
            </a:r>
            <a:r>
              <a:rPr lang="en-US" dirty="0" err="1" smtClean="0">
                <a:latin typeface="Times New Roman" panose="02020603050405020304" pitchFamily="18" charset="0"/>
                <a:cs typeface="Times New Roman" panose="02020603050405020304" pitchFamily="18" charset="0"/>
              </a:rPr>
              <a:t>Maiyue</a:t>
            </a:r>
            <a:r>
              <a:rPr lang="en-US" dirty="0" smtClean="0">
                <a:latin typeface="Times New Roman" panose="02020603050405020304" pitchFamily="18" charset="0"/>
                <a:cs typeface="Times New Roman" panose="02020603050405020304" pitchFamily="18" charset="0"/>
              </a:rPr>
              <a:t> Zhang</a:t>
            </a:r>
            <a:endParaRPr lang="en-US" i="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956649F-0F03-8340-813A-B03E0A4D184E}"/>
              </a:ext>
            </a:extLst>
          </p:cNvPr>
          <p:cNvSpPr>
            <a:spLocks noGrp="1"/>
          </p:cNvSpPr>
          <p:nvPr>
            <p:ph type="ftr" sz="quarter" idx="11"/>
          </p:nvPr>
        </p:nvSpPr>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DC38A2B5-8936-A04C-94D8-48427B08A498}"/>
              </a:ext>
            </a:extLst>
          </p:cNvPr>
          <p:cNvSpPr>
            <a:spLocks noGrp="1"/>
          </p:cNvSpPr>
          <p:nvPr>
            <p:ph type="sldNum" sz="quarter" idx="12"/>
          </p:nvPr>
        </p:nvSpPr>
        <p:spPr/>
        <p:txBody>
          <a:bodyPr/>
          <a:lstStyle/>
          <a:p>
            <a:fld id="{1BDD2F6A-436C-4F7B-B1FF-4F5D571FED2E}" type="slidenum">
              <a:rPr lang="en-US" smtClean="0"/>
              <a:t>1</a:t>
            </a:fld>
            <a:endParaRPr lang="en-US"/>
          </a:p>
        </p:txBody>
      </p:sp>
    </p:spTree>
    <p:extLst>
      <p:ext uri="{BB962C8B-B14F-4D97-AF65-F5344CB8AC3E}">
        <p14:creationId xmlns:p14="http://schemas.microsoft.com/office/powerpoint/2010/main" val="1445205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10</a:t>
            </a:fld>
            <a:endParaRPr lang="en-US" dirty="0"/>
          </a:p>
        </p:txBody>
      </p:sp>
      <p:pic>
        <p:nvPicPr>
          <p:cNvPr id="3" name="Picture 2"/>
          <p:cNvPicPr>
            <a:picLocks noChangeAspect="1"/>
          </p:cNvPicPr>
          <p:nvPr/>
        </p:nvPicPr>
        <p:blipFill>
          <a:blip r:embed="rId2"/>
          <a:stretch>
            <a:fillRect/>
          </a:stretch>
        </p:blipFill>
        <p:spPr>
          <a:xfrm>
            <a:off x="119971" y="1287165"/>
            <a:ext cx="3148501" cy="5216372"/>
          </a:xfrm>
          <a:prstGeom prst="rect">
            <a:avLst/>
          </a:prstGeom>
        </p:spPr>
      </p:pic>
      <p:sp>
        <p:nvSpPr>
          <p:cNvPr id="6" name="TextBox 5"/>
          <p:cNvSpPr txBox="1"/>
          <p:nvPr/>
        </p:nvSpPr>
        <p:spPr>
          <a:xfrm>
            <a:off x="3696029" y="1287165"/>
            <a:ext cx="405906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training data</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cxnSp>
        <p:nvCxnSpPr>
          <p:cNvPr id="8" name="Straight Arrow Connector 7"/>
          <p:cNvCxnSpPr/>
          <p:nvPr/>
        </p:nvCxnSpPr>
        <p:spPr>
          <a:xfrm flipH="1" flipV="1">
            <a:off x="2017059" y="5513293"/>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696029" y="5328627"/>
            <a:ext cx="2703112" cy="369332"/>
          </a:xfrm>
          <a:prstGeom prst="rect">
            <a:avLst/>
          </a:prstGeom>
          <a:noFill/>
        </p:spPr>
        <p:txBody>
          <a:bodyPr wrap="none" rtlCol="0">
            <a:spAutoFit/>
          </a:bodyPr>
          <a:lstStyle/>
          <a:p>
            <a:r>
              <a:rPr lang="en-US" dirty="0" smtClean="0"/>
              <a:t>Sigma = 20.0…Scaled by 10</a:t>
            </a:r>
            <a:endParaRPr lang="en-US" dirty="0"/>
          </a:p>
        </p:txBody>
      </p:sp>
      <p:cxnSp>
        <p:nvCxnSpPr>
          <p:cNvPr id="11" name="Straight Arrow Connector 10"/>
          <p:cNvCxnSpPr/>
          <p:nvPr/>
        </p:nvCxnSpPr>
        <p:spPr>
          <a:xfrm flipH="1" flipV="1">
            <a:off x="2070844" y="4625786"/>
            <a:ext cx="1506070" cy="18517"/>
          </a:xfrm>
          <a:prstGeom prst="straightConnector1">
            <a:avLst/>
          </a:prstGeom>
          <a:ln w="3810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749814" y="4441120"/>
            <a:ext cx="2527359" cy="369332"/>
          </a:xfrm>
          <a:prstGeom prst="rect">
            <a:avLst/>
          </a:prstGeom>
          <a:noFill/>
        </p:spPr>
        <p:txBody>
          <a:bodyPr wrap="none" rtlCol="0">
            <a:spAutoFit/>
          </a:bodyPr>
          <a:lstStyle/>
          <a:p>
            <a:r>
              <a:rPr lang="en-US" dirty="0" smtClean="0"/>
              <a:t>Depth equal 4 or 8 layers</a:t>
            </a:r>
            <a:endParaRPr lang="en-US" dirty="0"/>
          </a:p>
        </p:txBody>
      </p:sp>
    </p:spTree>
    <p:extLst>
      <p:ext uri="{BB962C8B-B14F-4D97-AF65-F5344CB8AC3E}">
        <p14:creationId xmlns:p14="http://schemas.microsoft.com/office/powerpoint/2010/main" val="3617576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11</a:t>
            </a:fld>
            <a:endParaRPr lang="en-US" dirty="0"/>
          </a:p>
        </p:txBody>
      </p:sp>
      <p:pic>
        <p:nvPicPr>
          <p:cNvPr id="7" name="Picture 6"/>
          <p:cNvPicPr>
            <a:picLocks noChangeAspect="1"/>
          </p:cNvPicPr>
          <p:nvPr/>
        </p:nvPicPr>
        <p:blipFill>
          <a:blip r:embed="rId2"/>
          <a:stretch>
            <a:fillRect/>
          </a:stretch>
        </p:blipFill>
        <p:spPr>
          <a:xfrm>
            <a:off x="86503" y="1272987"/>
            <a:ext cx="6115089" cy="3853683"/>
          </a:xfrm>
          <a:prstGeom prst="rect">
            <a:avLst/>
          </a:prstGeom>
        </p:spPr>
      </p:pic>
      <p:sp>
        <p:nvSpPr>
          <p:cNvPr id="6" name="TextBox 5"/>
          <p:cNvSpPr txBox="1"/>
          <p:nvPr/>
        </p:nvSpPr>
        <p:spPr>
          <a:xfrm>
            <a:off x="4568068" y="2664032"/>
            <a:ext cx="3267048" cy="1754326"/>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Load the data</a:t>
            </a:r>
          </a:p>
          <a:p>
            <a:pPr marL="285750" indent="-285750">
              <a:buFont typeface="Arial" panose="020B0604020202020204" pitchFamily="34" charset="0"/>
              <a:buChar char="•"/>
            </a:pPr>
            <a:r>
              <a:rPr lang="en-US" dirty="0" smtClean="0"/>
              <a:t>Set the training data</a:t>
            </a:r>
          </a:p>
          <a:p>
            <a:pPr marL="285750" indent="-285750">
              <a:buFont typeface="Arial" panose="020B0604020202020204" pitchFamily="34" charset="0"/>
              <a:buChar char="•"/>
            </a:pPr>
            <a:r>
              <a:rPr lang="en-US" dirty="0" smtClean="0"/>
              <a:t>Define the model as a </a:t>
            </a:r>
            <a:r>
              <a:rPr lang="en-US" dirty="0" err="1" smtClean="0"/>
              <a:t>DuCNN</a:t>
            </a:r>
            <a:endParaRPr lang="en-US" dirty="0" smtClean="0"/>
          </a:p>
          <a:p>
            <a:pPr marL="285750" indent="-285750">
              <a:buFont typeface="Arial" panose="020B0604020202020204" pitchFamily="34" charset="0"/>
              <a:buChar char="•"/>
            </a:pPr>
            <a:r>
              <a:rPr lang="en-US" dirty="0" smtClean="0"/>
              <a:t>Tell Python to use the GPU</a:t>
            </a:r>
          </a:p>
          <a:p>
            <a:pPr marL="285750" indent="-285750">
              <a:buFont typeface="Arial" panose="020B0604020202020204" pitchFamily="34" charset="0"/>
              <a:buChar char="•"/>
            </a:pPr>
            <a:r>
              <a:rPr lang="en-US" dirty="0" smtClean="0"/>
              <a:t>Set the Optimizer</a:t>
            </a:r>
          </a:p>
          <a:p>
            <a:pPr marL="285750" indent="-285750">
              <a:buFont typeface="Arial" panose="020B0604020202020204" pitchFamily="34" charset="0"/>
              <a:buChar char="•"/>
            </a:pPr>
            <a:r>
              <a:rPr lang="en-US" dirty="0" smtClean="0"/>
              <a:t>Initialize variables</a:t>
            </a:r>
            <a:endParaRPr lang="en-US" dirty="0"/>
          </a:p>
        </p:txBody>
      </p:sp>
    </p:spTree>
    <p:extLst>
      <p:ext uri="{BB962C8B-B14F-4D97-AF65-F5344CB8AC3E}">
        <p14:creationId xmlns:p14="http://schemas.microsoft.com/office/powerpoint/2010/main" val="3228656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12</a:t>
            </a:fld>
            <a:endParaRPr lang="en-US" dirty="0"/>
          </a:p>
        </p:txBody>
      </p:sp>
      <p:sp>
        <p:nvSpPr>
          <p:cNvPr id="6" name="TextBox 5"/>
          <p:cNvSpPr txBox="1"/>
          <p:nvPr/>
        </p:nvSpPr>
        <p:spPr>
          <a:xfrm>
            <a:off x="4702538" y="1478502"/>
            <a:ext cx="3673506"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Set the noise</a:t>
            </a:r>
          </a:p>
          <a:p>
            <a:pPr marL="285750" indent="-285750">
              <a:buFont typeface="Arial" panose="020B0604020202020204" pitchFamily="34" charset="0"/>
              <a:buChar char="•"/>
            </a:pPr>
            <a:r>
              <a:rPr lang="en-US" dirty="0" smtClean="0"/>
              <a:t>Set the learning rate</a:t>
            </a:r>
          </a:p>
          <a:p>
            <a:pPr marL="285750" indent="-285750">
              <a:buFont typeface="Arial" panose="020B0604020202020204" pitchFamily="34" charset="0"/>
              <a:buChar char="•"/>
            </a:pPr>
            <a:r>
              <a:rPr lang="en-US" dirty="0" smtClean="0"/>
              <a:t>Set the training routine by setting </a:t>
            </a:r>
          </a:p>
          <a:p>
            <a:pPr lvl="1"/>
            <a:r>
              <a:rPr lang="en-US" dirty="0" smtClean="0"/>
              <a:t>the epochs</a:t>
            </a:r>
            <a:endParaRPr lang="en-US" dirty="0"/>
          </a:p>
        </p:txBody>
      </p:sp>
      <p:pic>
        <p:nvPicPr>
          <p:cNvPr id="3" name="Picture 2"/>
          <p:cNvPicPr>
            <a:picLocks noChangeAspect="1"/>
          </p:cNvPicPr>
          <p:nvPr/>
        </p:nvPicPr>
        <p:blipFill>
          <a:blip r:embed="rId2"/>
          <a:stretch>
            <a:fillRect/>
          </a:stretch>
        </p:blipFill>
        <p:spPr>
          <a:xfrm>
            <a:off x="199060" y="1434352"/>
            <a:ext cx="4138019" cy="1798476"/>
          </a:xfrm>
          <a:prstGeom prst="rect">
            <a:avLst/>
          </a:prstGeom>
        </p:spPr>
      </p:pic>
    </p:spTree>
    <p:extLst>
      <p:ext uri="{BB962C8B-B14F-4D97-AF65-F5344CB8AC3E}">
        <p14:creationId xmlns:p14="http://schemas.microsoft.com/office/powerpoint/2010/main" val="2657978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13</a:t>
            </a:fld>
            <a:endParaRPr lang="en-US" dirty="0"/>
          </a:p>
        </p:txBody>
      </p:sp>
      <p:sp>
        <p:nvSpPr>
          <p:cNvPr id="6" name="TextBox 5"/>
          <p:cNvSpPr txBox="1"/>
          <p:nvPr/>
        </p:nvSpPr>
        <p:spPr>
          <a:xfrm>
            <a:off x="5260035" y="1299208"/>
            <a:ext cx="3686843" cy="369331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Initialize Tracking Parameters</a:t>
            </a:r>
          </a:p>
          <a:p>
            <a:pPr marL="285750" indent="-285750">
              <a:buFont typeface="Arial" panose="020B0604020202020204" pitchFamily="34" charset="0"/>
              <a:buChar char="•"/>
            </a:pPr>
            <a:r>
              <a:rPr lang="en-US" dirty="0" smtClean="0"/>
              <a:t>Create Noise</a:t>
            </a:r>
          </a:p>
          <a:p>
            <a:pPr marL="285750" indent="-285750">
              <a:buFont typeface="Arial" panose="020B0604020202020204" pitchFamily="34" charset="0"/>
              <a:buChar char="•"/>
            </a:pPr>
            <a:r>
              <a:rPr lang="en-US" dirty="0" smtClean="0"/>
              <a:t>Add noise to the image</a:t>
            </a:r>
          </a:p>
          <a:p>
            <a:pPr marL="285750" indent="-285750">
              <a:buFont typeface="Arial" panose="020B0604020202020204" pitchFamily="34" charset="0"/>
              <a:buChar char="•"/>
            </a:pPr>
            <a:r>
              <a:rPr lang="en-US" dirty="0" smtClean="0"/>
              <a:t>Feed Noise to CNN</a:t>
            </a:r>
          </a:p>
          <a:p>
            <a:pPr marL="285750" indent="-285750">
              <a:buFont typeface="Arial" panose="020B0604020202020204" pitchFamily="34" charset="0"/>
              <a:buChar char="•"/>
            </a:pPr>
            <a:r>
              <a:rPr lang="en-US" dirty="0" smtClean="0"/>
              <a:t>Tell GPU Model to perform model </a:t>
            </a:r>
          </a:p>
          <a:p>
            <a:pPr lvl="1"/>
            <a:r>
              <a:rPr lang="en-US" dirty="0" smtClean="0"/>
              <a:t>training</a:t>
            </a:r>
          </a:p>
          <a:p>
            <a:pPr marL="285750" indent="-285750">
              <a:buFont typeface="Arial" panose="020B0604020202020204" pitchFamily="34" charset="0"/>
              <a:buChar char="•"/>
            </a:pPr>
            <a:r>
              <a:rPr lang="en-US" dirty="0" smtClean="0"/>
              <a:t>Determine the original image vs</a:t>
            </a:r>
          </a:p>
          <a:p>
            <a:pPr lvl="1"/>
            <a:r>
              <a:rPr lang="en-US" dirty="0" smtClean="0"/>
              <a:t>Image noise</a:t>
            </a:r>
          </a:p>
          <a:p>
            <a:pPr marL="285750" indent="-285750">
              <a:buFont typeface="Arial" panose="020B0604020202020204" pitchFamily="34" charset="0"/>
              <a:buChar char="•"/>
            </a:pPr>
            <a:r>
              <a:rPr lang="en-US" dirty="0" smtClean="0"/>
              <a:t>Calculate the loss</a:t>
            </a:r>
          </a:p>
          <a:p>
            <a:pPr marL="285750" indent="-285750">
              <a:buFont typeface="Arial" panose="020B0604020202020204" pitchFamily="34" charset="0"/>
              <a:buChar char="•"/>
            </a:pPr>
            <a:r>
              <a:rPr lang="en-US" dirty="0" smtClean="0"/>
              <a:t>Calculate the output of the CNN</a:t>
            </a:r>
          </a:p>
          <a:p>
            <a:pPr marL="285750" indent="-285750">
              <a:buFont typeface="Arial" panose="020B0604020202020204" pitchFamily="34" charset="0"/>
              <a:buChar char="•"/>
            </a:pPr>
            <a:r>
              <a:rPr lang="en-US" dirty="0" smtClean="0"/>
              <a:t>Calculate the PSNR for noise </a:t>
            </a:r>
          </a:p>
          <a:p>
            <a:pPr lvl="1"/>
            <a:r>
              <a:rPr lang="en-US" dirty="0" smtClean="0"/>
              <a:t>and training set</a:t>
            </a:r>
          </a:p>
          <a:p>
            <a:pPr marL="285750" indent="-285750">
              <a:buFont typeface="Arial" panose="020B0604020202020204" pitchFamily="34" charset="0"/>
              <a:buChar char="•"/>
            </a:pPr>
            <a:endParaRPr lang="en-US" dirty="0" smtClean="0"/>
          </a:p>
        </p:txBody>
      </p:sp>
      <p:pic>
        <p:nvPicPr>
          <p:cNvPr id="7" name="Picture 6"/>
          <p:cNvPicPr>
            <a:picLocks noChangeAspect="1"/>
          </p:cNvPicPr>
          <p:nvPr/>
        </p:nvPicPr>
        <p:blipFill>
          <a:blip r:embed="rId2"/>
          <a:stretch>
            <a:fillRect/>
          </a:stretch>
        </p:blipFill>
        <p:spPr>
          <a:xfrm>
            <a:off x="90631" y="1218871"/>
            <a:ext cx="5078773" cy="5502603"/>
          </a:xfrm>
          <a:prstGeom prst="rect">
            <a:avLst/>
          </a:prstGeom>
        </p:spPr>
      </p:pic>
    </p:spTree>
    <p:extLst>
      <p:ext uri="{BB962C8B-B14F-4D97-AF65-F5344CB8AC3E}">
        <p14:creationId xmlns:p14="http://schemas.microsoft.com/office/powerpoint/2010/main" val="3442508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14</a:t>
            </a:fld>
            <a:endParaRPr lang="en-US" dirty="0"/>
          </a:p>
        </p:txBody>
      </p:sp>
      <p:pic>
        <p:nvPicPr>
          <p:cNvPr id="8" name="Picture 7"/>
          <p:cNvPicPr>
            <a:picLocks noChangeAspect="1"/>
          </p:cNvPicPr>
          <p:nvPr/>
        </p:nvPicPr>
        <p:blipFill>
          <a:blip r:embed="rId2"/>
          <a:stretch>
            <a:fillRect/>
          </a:stretch>
        </p:blipFill>
        <p:spPr>
          <a:xfrm>
            <a:off x="144225" y="1434352"/>
            <a:ext cx="5545047" cy="3065930"/>
          </a:xfrm>
          <a:prstGeom prst="rect">
            <a:avLst/>
          </a:prstGeom>
        </p:spPr>
      </p:pic>
      <p:sp>
        <p:nvSpPr>
          <p:cNvPr id="6" name="TextBox 5"/>
          <p:cNvSpPr txBox="1"/>
          <p:nvPr/>
        </p:nvSpPr>
        <p:spPr>
          <a:xfrm>
            <a:off x="4722152" y="1702620"/>
            <a:ext cx="4111831" cy="2308324"/>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Convert the model to evaluation mode</a:t>
            </a:r>
          </a:p>
          <a:p>
            <a:pPr marL="285750" indent="-285750">
              <a:buFont typeface="Arial" panose="020B0604020202020204" pitchFamily="34" charset="0"/>
              <a:buChar char="•"/>
            </a:pPr>
            <a:r>
              <a:rPr lang="en-US" dirty="0" smtClean="0"/>
              <a:t>Loop over the validation dataset</a:t>
            </a:r>
          </a:p>
          <a:p>
            <a:pPr marL="285750" indent="-285750">
              <a:buFont typeface="Arial" panose="020B0604020202020204" pitchFamily="34" charset="0"/>
              <a:buChar char="•"/>
            </a:pPr>
            <a:r>
              <a:rPr lang="en-US" dirty="0" smtClean="0"/>
              <a:t>Call noise generation</a:t>
            </a:r>
          </a:p>
          <a:p>
            <a:pPr marL="285750" indent="-285750">
              <a:buFont typeface="Arial" panose="020B0604020202020204" pitchFamily="34" charset="0"/>
              <a:buChar char="•"/>
            </a:pPr>
            <a:r>
              <a:rPr lang="en-US" dirty="0" smtClean="0"/>
              <a:t>Add noise to validation snapshot</a:t>
            </a:r>
          </a:p>
          <a:p>
            <a:pPr marL="285750" indent="-285750">
              <a:buFont typeface="Arial" panose="020B0604020202020204" pitchFamily="34" charset="0"/>
              <a:buChar char="•"/>
            </a:pPr>
            <a:r>
              <a:rPr lang="en-US" dirty="0" smtClean="0"/>
              <a:t>Pass validation image through network</a:t>
            </a:r>
          </a:p>
          <a:p>
            <a:pPr marL="285750" indent="-285750">
              <a:buFont typeface="Arial" panose="020B0604020202020204" pitchFamily="34" charset="0"/>
              <a:buChar char="•"/>
            </a:pPr>
            <a:r>
              <a:rPr lang="en-US" dirty="0" smtClean="0"/>
              <a:t>Calculate loss</a:t>
            </a:r>
          </a:p>
          <a:p>
            <a:pPr marL="285750" indent="-285750">
              <a:buFont typeface="Arial" panose="020B0604020202020204" pitchFamily="34" charset="0"/>
              <a:buChar char="•"/>
            </a:pPr>
            <a:r>
              <a:rPr lang="en-US" dirty="0" smtClean="0"/>
              <a:t>Calculate the PSNR</a:t>
            </a:r>
          </a:p>
          <a:p>
            <a:pPr marL="285750" indent="-285750">
              <a:buFont typeface="Arial" panose="020B0604020202020204" pitchFamily="34" charset="0"/>
              <a:buChar char="•"/>
            </a:pPr>
            <a:r>
              <a:rPr lang="en-US" dirty="0" smtClean="0"/>
              <a:t>Track all of the data</a:t>
            </a:r>
          </a:p>
        </p:txBody>
      </p:sp>
    </p:spTree>
    <p:extLst>
      <p:ext uri="{BB962C8B-B14F-4D97-AF65-F5344CB8AC3E}">
        <p14:creationId xmlns:p14="http://schemas.microsoft.com/office/powerpoint/2010/main" val="2234788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745" y="1434352"/>
            <a:ext cx="4961050" cy="3322608"/>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Train.py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15</a:t>
            </a:fld>
            <a:endParaRPr lang="en-US" dirty="0"/>
          </a:p>
        </p:txBody>
      </p:sp>
      <p:sp>
        <p:nvSpPr>
          <p:cNvPr id="6" name="TextBox 5"/>
          <p:cNvSpPr txBox="1"/>
          <p:nvPr/>
        </p:nvSpPr>
        <p:spPr>
          <a:xfrm>
            <a:off x="4722152" y="1702620"/>
            <a:ext cx="430887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Plot the Training Loss and Validation Loss</a:t>
            </a:r>
          </a:p>
          <a:p>
            <a:pPr marL="285750" indent="-285750">
              <a:buFont typeface="Arial" panose="020B0604020202020204" pitchFamily="34" charset="0"/>
              <a:buChar char="•"/>
            </a:pPr>
            <a:r>
              <a:rPr lang="en-US" dirty="0" smtClean="0"/>
              <a:t>Plot the PSNR for Training and Validation</a:t>
            </a:r>
          </a:p>
        </p:txBody>
      </p:sp>
    </p:spTree>
    <p:extLst>
      <p:ext uri="{BB962C8B-B14F-4D97-AF65-F5344CB8AC3E}">
        <p14:creationId xmlns:p14="http://schemas.microsoft.com/office/powerpoint/2010/main" val="2519497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Dataset.py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16</a:t>
            </a:fld>
            <a:endParaRPr lang="en-US" dirty="0"/>
          </a:p>
        </p:txBody>
      </p:sp>
      <p:pic>
        <p:nvPicPr>
          <p:cNvPr id="7" name="Picture 6"/>
          <p:cNvPicPr>
            <a:picLocks noChangeAspect="1"/>
          </p:cNvPicPr>
          <p:nvPr/>
        </p:nvPicPr>
        <p:blipFill>
          <a:blip r:embed="rId2"/>
          <a:stretch>
            <a:fillRect/>
          </a:stretch>
        </p:blipFill>
        <p:spPr>
          <a:xfrm>
            <a:off x="53650" y="1312178"/>
            <a:ext cx="5038303" cy="5462879"/>
          </a:xfrm>
          <a:prstGeom prst="rect">
            <a:avLst/>
          </a:prstGeom>
        </p:spPr>
      </p:pic>
      <p:sp>
        <p:nvSpPr>
          <p:cNvPr id="6" name="TextBox 5"/>
          <p:cNvSpPr txBox="1"/>
          <p:nvPr/>
        </p:nvSpPr>
        <p:spPr>
          <a:xfrm>
            <a:off x="4722152" y="1702620"/>
            <a:ext cx="4027898" cy="1754326"/>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Prepare the training data</a:t>
            </a:r>
          </a:p>
          <a:p>
            <a:pPr marL="285750" indent="-285750">
              <a:buFont typeface="Arial" panose="020B0604020202020204" pitchFamily="34" charset="0"/>
              <a:buChar char="•"/>
            </a:pPr>
            <a:r>
              <a:rPr lang="en-US" dirty="0" smtClean="0"/>
              <a:t>Select the training and validation data</a:t>
            </a:r>
          </a:p>
          <a:p>
            <a:pPr marL="285750" indent="-285750">
              <a:buFont typeface="Arial" panose="020B0604020202020204" pitchFamily="34" charset="0"/>
              <a:buChar char="•"/>
            </a:pPr>
            <a:r>
              <a:rPr lang="en-US" dirty="0" smtClean="0"/>
              <a:t>Load the data as an image</a:t>
            </a:r>
          </a:p>
          <a:p>
            <a:pPr marL="285750" indent="-285750">
              <a:buFont typeface="Arial" panose="020B0604020202020204" pitchFamily="34" charset="0"/>
              <a:buChar char="•"/>
            </a:pPr>
            <a:r>
              <a:rPr lang="en-US" dirty="0" smtClean="0"/>
              <a:t>Create patches for training</a:t>
            </a:r>
          </a:p>
          <a:p>
            <a:pPr marL="285750" indent="-285750">
              <a:buFont typeface="Arial" panose="020B0604020202020204" pitchFamily="34" charset="0"/>
              <a:buChar char="•"/>
            </a:pPr>
            <a:r>
              <a:rPr lang="en-US" dirty="0" smtClean="0"/>
              <a:t>Augment the data</a:t>
            </a:r>
          </a:p>
          <a:p>
            <a:pPr marL="285750" indent="-285750">
              <a:buFont typeface="Arial" panose="020B0604020202020204" pitchFamily="34" charset="0"/>
              <a:buChar char="•"/>
            </a:pPr>
            <a:r>
              <a:rPr lang="en-US" dirty="0" smtClean="0"/>
              <a:t>Save and close</a:t>
            </a:r>
          </a:p>
        </p:txBody>
      </p:sp>
    </p:spTree>
    <p:extLst>
      <p:ext uri="{BB962C8B-B14F-4D97-AF65-F5344CB8AC3E}">
        <p14:creationId xmlns:p14="http://schemas.microsoft.com/office/powerpoint/2010/main" val="2439740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9334" y="1209561"/>
            <a:ext cx="8390347" cy="3596952"/>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Model.py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17</a:t>
            </a:fld>
            <a:endParaRPr lang="en-US" dirty="0"/>
          </a:p>
        </p:txBody>
      </p:sp>
      <p:sp>
        <p:nvSpPr>
          <p:cNvPr id="6" name="TextBox 5"/>
          <p:cNvSpPr txBox="1"/>
          <p:nvPr/>
        </p:nvSpPr>
        <p:spPr>
          <a:xfrm>
            <a:off x="293588" y="4935100"/>
            <a:ext cx="4861652"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Class Module for the Deep Learning CNN. </a:t>
            </a:r>
          </a:p>
          <a:p>
            <a:pPr marL="285750" indent="-285750">
              <a:buFont typeface="Arial" panose="020B0604020202020204" pitchFamily="34" charset="0"/>
              <a:buChar char="•"/>
            </a:pPr>
            <a:r>
              <a:rPr lang="en-US" dirty="0" smtClean="0"/>
              <a:t>Create and append convolutional layers</a:t>
            </a:r>
          </a:p>
          <a:p>
            <a:pPr marL="285750" indent="-285750">
              <a:buFont typeface="Arial" panose="020B0604020202020204" pitchFamily="34" charset="0"/>
              <a:buChar char="•"/>
            </a:pPr>
            <a:r>
              <a:rPr lang="en-US" dirty="0" smtClean="0"/>
              <a:t>Create and append </a:t>
            </a:r>
            <a:r>
              <a:rPr lang="en-US" dirty="0" err="1" smtClean="0"/>
              <a:t>ReLU</a:t>
            </a:r>
            <a:r>
              <a:rPr lang="en-US" dirty="0" smtClean="0"/>
              <a:t> layers</a:t>
            </a:r>
          </a:p>
          <a:p>
            <a:pPr marL="285750" indent="-285750">
              <a:buFont typeface="Arial" panose="020B0604020202020204" pitchFamily="34" charset="0"/>
              <a:buChar char="•"/>
            </a:pPr>
            <a:r>
              <a:rPr lang="en-US" dirty="0" smtClean="0"/>
              <a:t>Convert the added layers to ‘Sequential Layers’</a:t>
            </a:r>
          </a:p>
        </p:txBody>
      </p:sp>
    </p:spTree>
    <p:extLst>
      <p:ext uri="{BB962C8B-B14F-4D97-AF65-F5344CB8AC3E}">
        <p14:creationId xmlns:p14="http://schemas.microsoft.com/office/powerpoint/2010/main" val="3617524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Utils.py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18</a:t>
            </a:fld>
            <a:endParaRPr lang="en-US" dirty="0"/>
          </a:p>
        </p:txBody>
      </p:sp>
      <p:sp>
        <p:nvSpPr>
          <p:cNvPr id="6" name="TextBox 5"/>
          <p:cNvSpPr txBox="1"/>
          <p:nvPr/>
        </p:nvSpPr>
        <p:spPr>
          <a:xfrm>
            <a:off x="371965" y="2896635"/>
            <a:ext cx="4174412" cy="36933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Calculate the PSNR of individual images</a:t>
            </a:r>
          </a:p>
        </p:txBody>
      </p:sp>
      <p:pic>
        <p:nvPicPr>
          <p:cNvPr id="3" name="Picture 2"/>
          <p:cNvPicPr>
            <a:picLocks noChangeAspect="1"/>
          </p:cNvPicPr>
          <p:nvPr/>
        </p:nvPicPr>
        <p:blipFill>
          <a:blip r:embed="rId2"/>
          <a:stretch>
            <a:fillRect/>
          </a:stretch>
        </p:blipFill>
        <p:spPr>
          <a:xfrm>
            <a:off x="371965" y="1497471"/>
            <a:ext cx="6218459" cy="1226926"/>
          </a:xfrm>
          <a:prstGeom prst="rect">
            <a:avLst/>
          </a:prstGeom>
        </p:spPr>
      </p:pic>
    </p:spTree>
    <p:extLst>
      <p:ext uri="{BB962C8B-B14F-4D97-AF65-F5344CB8AC3E}">
        <p14:creationId xmlns:p14="http://schemas.microsoft.com/office/powerpoint/2010/main" val="1438517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7"/>
            <a:ext cx="9144000" cy="1159715"/>
          </a:xfrm>
        </p:spPr>
        <p:txBody>
          <a:bodyPr>
            <a:noAutofit/>
          </a:bodyPr>
          <a:lstStyle/>
          <a:p>
            <a:r>
              <a:rPr lang="en-US" sz="4000" dirty="0" smtClean="0"/>
              <a:t>From noise_generator.py</a:t>
            </a:r>
            <a:endParaRPr lang="en-US" sz="40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19</a:t>
            </a:fld>
            <a:endParaRPr lang="en-US" dirty="0"/>
          </a:p>
        </p:txBody>
      </p:sp>
      <p:sp>
        <p:nvSpPr>
          <p:cNvPr id="6" name="TextBox 5"/>
          <p:cNvSpPr txBox="1"/>
          <p:nvPr/>
        </p:nvSpPr>
        <p:spPr>
          <a:xfrm>
            <a:off x="293588" y="1363924"/>
            <a:ext cx="8119274" cy="36933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Generate the appropriate noise characteristics to be added to the clean images</a:t>
            </a:r>
          </a:p>
        </p:txBody>
      </p:sp>
      <p:pic>
        <p:nvPicPr>
          <p:cNvPr id="7" name="Picture 6"/>
          <p:cNvPicPr>
            <a:picLocks noChangeAspect="1"/>
          </p:cNvPicPr>
          <p:nvPr/>
        </p:nvPicPr>
        <p:blipFill>
          <a:blip r:embed="rId2"/>
          <a:stretch>
            <a:fillRect/>
          </a:stretch>
        </p:blipFill>
        <p:spPr>
          <a:xfrm>
            <a:off x="725440" y="1733256"/>
            <a:ext cx="4082330" cy="4978788"/>
          </a:xfrm>
          <a:prstGeom prst="rect">
            <a:avLst/>
          </a:prstGeom>
        </p:spPr>
      </p:pic>
    </p:spTree>
    <p:extLst>
      <p:ext uri="{BB962C8B-B14F-4D97-AF65-F5344CB8AC3E}">
        <p14:creationId xmlns:p14="http://schemas.microsoft.com/office/powerpoint/2010/main" val="2544594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4 Introduction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a:t>
            </a:r>
            <a:r>
              <a:rPr lang="en-US" dirty="0"/>
              <a:t>this work, we will try residual learning with VDSR like structure to restore images with corruption from both pixel independent </a:t>
            </a:r>
            <a:r>
              <a:rPr lang="en-US" dirty="0" err="1"/>
              <a:t>i.i.d</a:t>
            </a:r>
            <a:r>
              <a:rPr lang="en-US" dirty="0"/>
              <a:t> additive noises, as well as pixel dependent PSF induced noises. Use the following program to generate noisy </a:t>
            </a:r>
            <a:r>
              <a:rPr lang="en-US" dirty="0" smtClean="0"/>
              <a:t>images…</a:t>
            </a:r>
            <a:r>
              <a:rPr lang="en-US" b="1" dirty="0" smtClean="0"/>
              <a:t>[We utilized </a:t>
            </a:r>
            <a:r>
              <a:rPr lang="en-US" b="1" dirty="0" err="1" smtClean="0"/>
              <a:t>PyCharm</a:t>
            </a:r>
            <a:r>
              <a:rPr lang="en-US" b="1" dirty="0"/>
              <a:t> </a:t>
            </a:r>
            <a:r>
              <a:rPr lang="en-US" b="1" dirty="0" smtClean="0"/>
              <a:t>&amp; </a:t>
            </a:r>
            <a:r>
              <a:rPr lang="en-US" b="1" dirty="0" err="1" smtClean="0"/>
              <a:t>PyTorch</a:t>
            </a:r>
            <a:r>
              <a:rPr lang="en-US" b="1" dirty="0" smtClean="0"/>
              <a:t>. This program is not applicable. The results still work.]</a:t>
            </a:r>
          </a:p>
          <a:p>
            <a:r>
              <a:rPr lang="en-US" dirty="0"/>
              <a:t>The data set to work on are two aerial remote sensing data set:</a:t>
            </a:r>
          </a:p>
          <a:p>
            <a:pPr lvl="1"/>
            <a:r>
              <a:rPr lang="en-US" dirty="0"/>
              <a:t>AID data </a:t>
            </a:r>
            <a:r>
              <a:rPr lang="en-US" dirty="0" err="1"/>
              <a:t>set:https</a:t>
            </a:r>
            <a:r>
              <a:rPr lang="en-US" dirty="0"/>
              <a:t>://captain-whu.github.io/AID</a:t>
            </a:r>
            <a:r>
              <a:rPr lang="en-US" dirty="0" smtClean="0"/>
              <a:t>/</a:t>
            </a:r>
          </a:p>
          <a:p>
            <a:pPr lvl="1"/>
            <a:r>
              <a:rPr lang="en-US" dirty="0"/>
              <a:t>NWPU RESISC 45: </a:t>
            </a:r>
            <a:r>
              <a:rPr lang="en-US" u="sng" dirty="0">
                <a:hlinkClick r:id="rId2"/>
              </a:rPr>
              <a:t>http://www.escience.cn/people/JunweiHan/NWPU-RESISC45.html</a:t>
            </a:r>
            <a:endParaRPr lang="en-US" dirty="0"/>
          </a:p>
          <a:p>
            <a:pPr lvl="0"/>
            <a:endParaRPr lang="en-US" alt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From Train.py</a:t>
            </a:r>
            <a:endParaRPr lang="en-US" dirty="0"/>
          </a:p>
        </p:txBody>
      </p:sp>
      <p:sp>
        <p:nvSpPr>
          <p:cNvPr id="3" name="Content Placeholder 2"/>
          <p:cNvSpPr>
            <a:spLocks noGrp="1"/>
          </p:cNvSpPr>
          <p:nvPr>
            <p:ph idx="1"/>
          </p:nvPr>
        </p:nvSpPr>
        <p:spPr>
          <a:xfrm>
            <a:off x="457200" y="1356360"/>
            <a:ext cx="8229600" cy="2951871"/>
          </a:xfrm>
          <a:solidFill>
            <a:schemeClr val="bg1"/>
          </a:solidFill>
        </p:spPr>
        <p:txBody>
          <a:bodyPr>
            <a:normAutofit/>
          </a:bodyPr>
          <a:lstStyle/>
          <a:p>
            <a:pPr marL="0" indent="0">
              <a:buNone/>
            </a:pPr>
            <a:endParaRPr lang="en-US" dirty="0" smtClean="0"/>
          </a:p>
          <a:p>
            <a:r>
              <a:rPr lang="en-US" dirty="0" smtClean="0"/>
              <a:t>Calculate the output residual image from the designed network</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20</a:t>
            </a:fld>
            <a:endParaRPr lang="en-US" dirty="0"/>
          </a:p>
        </p:txBody>
      </p:sp>
      <p:pic>
        <p:nvPicPr>
          <p:cNvPr id="5" name="Picture 4"/>
          <p:cNvPicPr>
            <a:picLocks noChangeAspect="1"/>
          </p:cNvPicPr>
          <p:nvPr/>
        </p:nvPicPr>
        <p:blipFill>
          <a:blip r:embed="rId2"/>
          <a:stretch>
            <a:fillRect/>
          </a:stretch>
        </p:blipFill>
        <p:spPr>
          <a:xfrm>
            <a:off x="1957569" y="3386131"/>
            <a:ext cx="5220152" cy="1844200"/>
          </a:xfrm>
          <a:prstGeom prst="rect">
            <a:avLst/>
          </a:prstGeom>
        </p:spPr>
      </p:pic>
    </p:spTree>
    <p:extLst>
      <p:ext uri="{BB962C8B-B14F-4D97-AF65-F5344CB8AC3E}">
        <p14:creationId xmlns:p14="http://schemas.microsoft.com/office/powerpoint/2010/main" val="2371183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4999990"/>
          </a:xfrm>
        </p:spPr>
        <p:txBody>
          <a:bodyPr>
            <a:normAutofit fontScale="55000" lnSpcReduction="20000"/>
          </a:bodyPr>
          <a:lstStyle/>
          <a:p>
            <a:pPr marL="0" indent="0">
              <a:buNone/>
            </a:pPr>
            <a:endParaRPr lang="en-US" dirty="0" smtClean="0"/>
          </a:p>
          <a:p>
            <a:r>
              <a:rPr lang="en-US" dirty="0"/>
              <a:t>Q1 [60pts]: Design a VDSR like residual learning network, </a:t>
            </a:r>
            <a:r>
              <a:rPr lang="en-US" b="1" strike="sngStrike" dirty="0"/>
              <a:t>with 4 and 8 residual blocks, and a predictor that is just Gaussian smoothing with sigma=2.0, i.e. your residual learning target, is im1 - </a:t>
            </a:r>
            <a:r>
              <a:rPr lang="en-US" b="1" strike="sngStrike" dirty="0" err="1"/>
              <a:t>imfilter</a:t>
            </a:r>
            <a:r>
              <a:rPr lang="en-US" b="1" strike="sngStrike" dirty="0"/>
              <a:t>(im1, h3) as in the example code;</a:t>
            </a:r>
          </a:p>
          <a:p>
            <a:r>
              <a:rPr lang="en-US" dirty="0" smtClean="0"/>
              <a:t>Q2[40pts</a:t>
            </a:r>
            <a:r>
              <a:rPr lang="en-US" dirty="0"/>
              <a:t>]: Show restoration results in the format below:</a:t>
            </a:r>
          </a:p>
          <a:p>
            <a:pPr marL="0" indent="0">
              <a:buNone/>
            </a:pPr>
            <a:endParaRPr lang="en-US" b="1" dirty="0"/>
          </a:p>
          <a:p>
            <a:pPr marL="0" indent="0">
              <a:buNone/>
            </a:pPr>
            <a:r>
              <a:rPr lang="en-US" b="1" dirty="0" smtClean="0"/>
              <a:t>Your </a:t>
            </a:r>
            <a:r>
              <a:rPr lang="en-US" b="1" dirty="0"/>
              <a:t>report must involve:</a:t>
            </a:r>
          </a:p>
          <a:p>
            <a:r>
              <a:rPr lang="en-US" b="1" strike="sngStrike" dirty="0" smtClean="0"/>
              <a:t>Introduction</a:t>
            </a:r>
            <a:endParaRPr lang="en-US" b="1" strike="sngStrike" dirty="0"/>
          </a:p>
          <a:p>
            <a:r>
              <a:rPr lang="en-US" b="1" strike="sngStrike" dirty="0" smtClean="0"/>
              <a:t>Explanation </a:t>
            </a:r>
            <a:r>
              <a:rPr lang="en-US" b="1" strike="sngStrike" dirty="0"/>
              <a:t>of key lines</a:t>
            </a:r>
          </a:p>
          <a:p>
            <a:r>
              <a:rPr lang="en-US" dirty="0" smtClean="0"/>
              <a:t>Hyper-parameters </a:t>
            </a:r>
            <a:r>
              <a:rPr lang="en-US" dirty="0"/>
              <a:t>adjustment (learning rate, number of layers, etc..)</a:t>
            </a:r>
          </a:p>
          <a:p>
            <a:r>
              <a:rPr lang="en-US" dirty="0" smtClean="0"/>
              <a:t>Training </a:t>
            </a:r>
            <a:r>
              <a:rPr lang="en-US" dirty="0"/>
              <a:t>results on </a:t>
            </a:r>
            <a:r>
              <a:rPr lang="en-US" b="1" dirty="0"/>
              <a:t>one dataset two types of noisy images</a:t>
            </a:r>
            <a:r>
              <a:rPr lang="en-US" dirty="0"/>
              <a:t>:</a:t>
            </a:r>
          </a:p>
          <a:p>
            <a:pPr lvl="1"/>
            <a:r>
              <a:rPr lang="en-US" dirty="0" smtClean="0"/>
              <a:t>The </a:t>
            </a:r>
            <a:r>
              <a:rPr lang="en-US" dirty="0"/>
              <a:t>loss curve of training &amp; validation set (figure)</a:t>
            </a:r>
          </a:p>
          <a:p>
            <a:pPr lvl="1"/>
            <a:r>
              <a:rPr lang="en-US" dirty="0" smtClean="0"/>
              <a:t>The </a:t>
            </a:r>
            <a:r>
              <a:rPr lang="en-US" dirty="0"/>
              <a:t>average PSNR curve of validation set (figure)</a:t>
            </a:r>
          </a:p>
          <a:p>
            <a:pPr lvl="1"/>
            <a:r>
              <a:rPr lang="en-US" dirty="0" smtClean="0"/>
              <a:t>The </a:t>
            </a:r>
            <a:r>
              <a:rPr lang="en-US" dirty="0"/>
              <a:t>results on testing set between </a:t>
            </a:r>
            <a:r>
              <a:rPr lang="en-US" b="1" dirty="0"/>
              <a:t>wiener filer </a:t>
            </a:r>
            <a:r>
              <a:rPr lang="en-US" dirty="0"/>
              <a:t>and </a:t>
            </a:r>
            <a:r>
              <a:rPr lang="en-US" b="1" dirty="0"/>
              <a:t>VDSR </a:t>
            </a:r>
            <a:r>
              <a:rPr lang="en-US" dirty="0"/>
              <a:t>in </a:t>
            </a:r>
            <a:r>
              <a:rPr lang="en-US" dirty="0" smtClean="0"/>
              <a:t>the comparison</a:t>
            </a:r>
            <a:r>
              <a:rPr lang="en-US" dirty="0"/>
              <a:t>.</a:t>
            </a:r>
          </a:p>
          <a:p>
            <a:r>
              <a:rPr lang="en-US" dirty="0" smtClean="0"/>
              <a:t>Result </a:t>
            </a:r>
            <a:r>
              <a:rPr lang="en-US" dirty="0"/>
              <a:t>analysis</a:t>
            </a:r>
          </a:p>
          <a:p>
            <a:r>
              <a:rPr lang="en-US" dirty="0" smtClean="0"/>
              <a:t>Conclusion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21</a:t>
            </a:fld>
            <a:endParaRPr lang="en-US" dirty="0"/>
          </a:p>
        </p:txBody>
      </p:sp>
    </p:spTree>
    <p:extLst>
      <p:ext uri="{BB962C8B-B14F-4D97-AF65-F5344CB8AC3E}">
        <p14:creationId xmlns:p14="http://schemas.microsoft.com/office/powerpoint/2010/main" val="2358145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From TrainHW4.py</a:t>
            </a:r>
            <a:endParaRPr lang="en-US" dirty="0"/>
          </a:p>
        </p:txBody>
      </p:sp>
      <p:sp>
        <p:nvSpPr>
          <p:cNvPr id="3" name="Content Placeholder 2"/>
          <p:cNvSpPr>
            <a:spLocks noGrp="1"/>
          </p:cNvSpPr>
          <p:nvPr>
            <p:ph idx="1"/>
          </p:nvPr>
        </p:nvSpPr>
        <p:spPr>
          <a:xfrm>
            <a:off x="457200" y="1356361"/>
            <a:ext cx="8229600" cy="971238"/>
          </a:xfrm>
          <a:solidFill>
            <a:schemeClr val="bg1"/>
          </a:solidFill>
        </p:spPr>
        <p:txBody>
          <a:bodyPr>
            <a:normAutofit fontScale="70000" lnSpcReduction="20000"/>
          </a:bodyPr>
          <a:lstStyle/>
          <a:p>
            <a:r>
              <a:rPr lang="en-US" dirty="0" smtClean="0"/>
              <a:t>Design a VDSR network:</a:t>
            </a:r>
          </a:p>
          <a:p>
            <a:pPr lvl="1"/>
            <a:r>
              <a:rPr lang="en-US" dirty="0" smtClean="0"/>
              <a:t>Hyper-parameters </a:t>
            </a:r>
            <a:r>
              <a:rPr lang="en-US" dirty="0"/>
              <a:t>adjustment (learning rate, number of layers, etc..)</a:t>
            </a:r>
          </a:p>
          <a:p>
            <a:pPr marL="0" indent="0">
              <a:buNone/>
            </a:pP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22</a:t>
            </a:fld>
            <a:endParaRPr lang="en-US" dirty="0"/>
          </a:p>
        </p:txBody>
      </p:sp>
      <p:pic>
        <p:nvPicPr>
          <p:cNvPr id="9" name="Picture 8"/>
          <p:cNvPicPr>
            <a:picLocks noChangeAspect="1"/>
          </p:cNvPicPr>
          <p:nvPr/>
        </p:nvPicPr>
        <p:blipFill>
          <a:blip r:embed="rId2"/>
          <a:stretch>
            <a:fillRect/>
          </a:stretch>
        </p:blipFill>
        <p:spPr>
          <a:xfrm>
            <a:off x="87087" y="2250831"/>
            <a:ext cx="3596864" cy="4470644"/>
          </a:xfrm>
          <a:prstGeom prst="rect">
            <a:avLst/>
          </a:prstGeom>
        </p:spPr>
      </p:pic>
      <p:sp>
        <p:nvSpPr>
          <p:cNvPr id="10" name="TextBox 9"/>
          <p:cNvSpPr txBox="1"/>
          <p:nvPr/>
        </p:nvSpPr>
        <p:spPr>
          <a:xfrm>
            <a:off x="4273062" y="2734408"/>
            <a:ext cx="4087337"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Various Runs:</a:t>
            </a:r>
          </a:p>
          <a:p>
            <a:pPr marL="742950" lvl="1" indent="-285750">
              <a:buFont typeface="Arial" panose="020B0604020202020204" pitchFamily="34" charset="0"/>
              <a:buChar char="•"/>
            </a:pPr>
            <a:r>
              <a:rPr lang="en-US" dirty="0" smtClean="0"/>
              <a:t>4 vs 8 layers</a:t>
            </a:r>
          </a:p>
          <a:p>
            <a:pPr marL="742950" lvl="1" indent="-285750">
              <a:buFont typeface="Arial" panose="020B0604020202020204" pitchFamily="34" charset="0"/>
              <a:buChar char="•"/>
            </a:pPr>
            <a:r>
              <a:rPr lang="en-US" dirty="0" smtClean="0"/>
              <a:t>1e-3 vs 1e-4 learning rates</a:t>
            </a:r>
          </a:p>
          <a:p>
            <a:pPr marL="742950" lvl="1" indent="-285750">
              <a:buFont typeface="Arial" panose="020B0604020202020204" pitchFamily="34" charset="0"/>
              <a:buChar char="•"/>
            </a:pPr>
            <a:r>
              <a:rPr lang="en-US" dirty="0" smtClean="0"/>
              <a:t>30 epochs vs 100 vs 200 epochs</a:t>
            </a:r>
          </a:p>
          <a:p>
            <a:pPr marL="742950" lvl="1" indent="-285750">
              <a:buFont typeface="Arial" panose="020B0604020202020204" pitchFamily="34" charset="0"/>
              <a:buChar char="•"/>
            </a:pPr>
            <a:r>
              <a:rPr lang="en-US" dirty="0" smtClean="0"/>
              <a:t>128 batch size vs [up to] 1152 for </a:t>
            </a:r>
          </a:p>
          <a:p>
            <a:pPr lvl="2"/>
            <a:r>
              <a:rPr lang="en-US" dirty="0" smtClean="0"/>
              <a:t>NVIDIA 2070 SUPER</a:t>
            </a:r>
            <a:endParaRPr lang="en-US" dirty="0"/>
          </a:p>
        </p:txBody>
      </p:sp>
    </p:spTree>
    <p:extLst>
      <p:ext uri="{BB962C8B-B14F-4D97-AF65-F5344CB8AC3E}">
        <p14:creationId xmlns:p14="http://schemas.microsoft.com/office/powerpoint/2010/main" val="937521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4999990"/>
          </a:xfrm>
        </p:spPr>
        <p:txBody>
          <a:bodyPr>
            <a:normAutofit fontScale="55000" lnSpcReduction="20000"/>
          </a:bodyPr>
          <a:lstStyle/>
          <a:p>
            <a:pPr marL="0" indent="0">
              <a:buNone/>
            </a:pPr>
            <a:endParaRPr lang="en-US" dirty="0" smtClean="0"/>
          </a:p>
          <a:p>
            <a:r>
              <a:rPr lang="en-US" dirty="0"/>
              <a:t>Q1 [60pts]: </a:t>
            </a:r>
            <a:r>
              <a:rPr lang="en-US" b="1" strike="sngStrike" dirty="0"/>
              <a:t>Design a VDSR like residual learning network, with 4 and 8 residual blocks, and a predictor that is just Gaussian smoothing with sigma=2.0, i.e. your residual learning target, is im1 - </a:t>
            </a:r>
            <a:r>
              <a:rPr lang="en-US" b="1" strike="sngStrike" dirty="0" err="1"/>
              <a:t>imfilter</a:t>
            </a:r>
            <a:r>
              <a:rPr lang="en-US" b="1" strike="sngStrike" dirty="0"/>
              <a:t>(im1, h3) as in the example code;</a:t>
            </a:r>
          </a:p>
          <a:p>
            <a:r>
              <a:rPr lang="en-US" dirty="0" smtClean="0"/>
              <a:t>Q2[40pts</a:t>
            </a:r>
            <a:r>
              <a:rPr lang="en-US" dirty="0"/>
              <a:t>]: Show restoration results in the format below:</a:t>
            </a:r>
          </a:p>
          <a:p>
            <a:pPr marL="0" indent="0">
              <a:buNone/>
            </a:pPr>
            <a:endParaRPr lang="en-US" b="1" dirty="0"/>
          </a:p>
          <a:p>
            <a:pPr marL="0" indent="0">
              <a:buNone/>
            </a:pPr>
            <a:r>
              <a:rPr lang="en-US" b="1" dirty="0" smtClean="0"/>
              <a:t>Your </a:t>
            </a:r>
            <a:r>
              <a:rPr lang="en-US" b="1" dirty="0"/>
              <a:t>report must involve:</a:t>
            </a:r>
          </a:p>
          <a:p>
            <a:r>
              <a:rPr lang="en-US" b="1" strike="sngStrike" dirty="0" smtClean="0"/>
              <a:t>Introduction</a:t>
            </a:r>
            <a:endParaRPr lang="en-US" b="1" strike="sngStrike" dirty="0"/>
          </a:p>
          <a:p>
            <a:r>
              <a:rPr lang="en-US" b="1" strike="sngStrike" dirty="0" smtClean="0"/>
              <a:t>Explanation </a:t>
            </a:r>
            <a:r>
              <a:rPr lang="en-US" b="1" strike="sngStrike" dirty="0"/>
              <a:t>of key lines</a:t>
            </a:r>
          </a:p>
          <a:p>
            <a:r>
              <a:rPr lang="en-US" b="1" strike="sngStrike" dirty="0" smtClean="0"/>
              <a:t>Hyper-parameters </a:t>
            </a:r>
            <a:r>
              <a:rPr lang="en-US" b="1" strike="sngStrike" dirty="0"/>
              <a:t>adjustment (learning rate, number of layers, etc..)</a:t>
            </a:r>
          </a:p>
          <a:p>
            <a:r>
              <a:rPr lang="en-US" dirty="0" smtClean="0"/>
              <a:t>Training </a:t>
            </a:r>
            <a:r>
              <a:rPr lang="en-US" dirty="0"/>
              <a:t>results on </a:t>
            </a:r>
            <a:r>
              <a:rPr lang="en-US" b="1" dirty="0"/>
              <a:t>one dataset two types of noisy images</a:t>
            </a:r>
            <a:r>
              <a:rPr lang="en-US" dirty="0"/>
              <a:t>:</a:t>
            </a:r>
          </a:p>
          <a:p>
            <a:pPr lvl="1"/>
            <a:r>
              <a:rPr lang="en-US" dirty="0" smtClean="0"/>
              <a:t>The </a:t>
            </a:r>
            <a:r>
              <a:rPr lang="en-US" dirty="0"/>
              <a:t>loss curve of training &amp; validation set (figure)</a:t>
            </a:r>
          </a:p>
          <a:p>
            <a:pPr lvl="1"/>
            <a:r>
              <a:rPr lang="en-US" dirty="0" smtClean="0"/>
              <a:t>The </a:t>
            </a:r>
            <a:r>
              <a:rPr lang="en-US" dirty="0"/>
              <a:t>average PSNR curve of validation set (figure)</a:t>
            </a:r>
          </a:p>
          <a:p>
            <a:pPr lvl="1"/>
            <a:r>
              <a:rPr lang="en-US" dirty="0" smtClean="0"/>
              <a:t>The </a:t>
            </a:r>
            <a:r>
              <a:rPr lang="en-US" dirty="0"/>
              <a:t>results on testing set between </a:t>
            </a:r>
            <a:r>
              <a:rPr lang="en-US" b="1" dirty="0"/>
              <a:t>wiener filer </a:t>
            </a:r>
            <a:r>
              <a:rPr lang="en-US" dirty="0"/>
              <a:t>and </a:t>
            </a:r>
            <a:r>
              <a:rPr lang="en-US" b="1" dirty="0"/>
              <a:t>VDSR </a:t>
            </a:r>
            <a:r>
              <a:rPr lang="en-US" dirty="0"/>
              <a:t>in </a:t>
            </a:r>
            <a:r>
              <a:rPr lang="en-US" dirty="0" smtClean="0"/>
              <a:t>the comparison</a:t>
            </a:r>
            <a:r>
              <a:rPr lang="en-US" dirty="0"/>
              <a:t>.</a:t>
            </a:r>
          </a:p>
          <a:p>
            <a:r>
              <a:rPr lang="en-US" dirty="0" smtClean="0"/>
              <a:t>Result </a:t>
            </a:r>
            <a:r>
              <a:rPr lang="en-US" dirty="0"/>
              <a:t>analysis</a:t>
            </a:r>
          </a:p>
          <a:p>
            <a:r>
              <a:rPr lang="en-US" dirty="0" smtClean="0"/>
              <a:t>Conclusion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23</a:t>
            </a:fld>
            <a:endParaRPr lang="en-US" dirty="0"/>
          </a:p>
        </p:txBody>
      </p:sp>
    </p:spTree>
    <p:extLst>
      <p:ext uri="{BB962C8B-B14F-4D97-AF65-F5344CB8AC3E}">
        <p14:creationId xmlns:p14="http://schemas.microsoft.com/office/powerpoint/2010/main" val="1517327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Training Parameters for the Next 16 Slides</a:t>
            </a:r>
            <a:endParaRPr lang="en-US" sz="3200" dirty="0"/>
          </a:p>
        </p:txBody>
      </p:sp>
      <p:sp>
        <p:nvSpPr>
          <p:cNvPr id="3" name="Content Placeholder 2"/>
          <p:cNvSpPr>
            <a:spLocks noGrp="1"/>
          </p:cNvSpPr>
          <p:nvPr>
            <p:ph idx="1"/>
          </p:nvPr>
        </p:nvSpPr>
        <p:spPr/>
        <p:txBody>
          <a:bodyPr>
            <a:normAutofit fontScale="62500" lnSpcReduction="20000"/>
          </a:bodyPr>
          <a:lstStyle/>
          <a:p>
            <a:r>
              <a:rPr lang="en-US" dirty="0" smtClean="0"/>
              <a:t>Learning Rate: 1e-3</a:t>
            </a:r>
          </a:p>
          <a:p>
            <a:r>
              <a:rPr lang="en-US" dirty="0" smtClean="0"/>
              <a:t>30 epochs</a:t>
            </a:r>
          </a:p>
          <a:p>
            <a:r>
              <a:rPr lang="en-US" dirty="0" smtClean="0"/>
              <a:t>Noise Parameters:</a:t>
            </a:r>
          </a:p>
          <a:p>
            <a:pPr lvl="1"/>
            <a:r>
              <a:rPr lang="en-US" dirty="0" smtClean="0"/>
              <a:t>No Noise</a:t>
            </a:r>
          </a:p>
          <a:p>
            <a:pPr lvl="1"/>
            <a:r>
              <a:rPr lang="en-US" dirty="0" smtClean="0"/>
              <a:t>Additive Gaussian White (AGW) Noise Only</a:t>
            </a:r>
          </a:p>
          <a:p>
            <a:pPr lvl="1"/>
            <a:r>
              <a:rPr lang="en-US" dirty="0" smtClean="0"/>
              <a:t>Motion Blurring Plus AGW</a:t>
            </a:r>
          </a:p>
          <a:p>
            <a:pPr lvl="1"/>
            <a:r>
              <a:rPr lang="en-US" dirty="0" smtClean="0"/>
              <a:t>Gaussian Smoothing Plus AGW</a:t>
            </a:r>
          </a:p>
          <a:p>
            <a:r>
              <a:rPr lang="en-US" dirty="0" smtClean="0"/>
              <a:t>Number of Training Samples:</a:t>
            </a:r>
          </a:p>
          <a:p>
            <a:pPr lvl="1"/>
            <a:r>
              <a:rPr lang="en-US" dirty="0" smtClean="0"/>
              <a:t>500 Samples</a:t>
            </a:r>
          </a:p>
          <a:p>
            <a:pPr lvl="1"/>
            <a:r>
              <a:rPr lang="en-US" dirty="0" smtClean="0"/>
              <a:t>100 Samples</a:t>
            </a:r>
          </a:p>
          <a:p>
            <a:pPr lvl="1"/>
            <a:r>
              <a:rPr lang="en-US" dirty="0" smtClean="0"/>
              <a:t>50 Samples</a:t>
            </a:r>
          </a:p>
          <a:p>
            <a:pPr lvl="1"/>
            <a:r>
              <a:rPr lang="en-US" dirty="0" smtClean="0"/>
              <a:t>25 Samples</a:t>
            </a:r>
          </a:p>
          <a:p>
            <a:r>
              <a:rPr lang="en-US" dirty="0" smtClean="0"/>
              <a:t>Number of Convolutional Layers:</a:t>
            </a:r>
          </a:p>
          <a:p>
            <a:pPr lvl="1"/>
            <a:r>
              <a:rPr lang="en-US" dirty="0" smtClean="0"/>
              <a:t>4 Blocks</a:t>
            </a:r>
          </a:p>
          <a:p>
            <a:pPr lvl="1"/>
            <a:r>
              <a:rPr lang="en-US" dirty="0" smtClean="0"/>
              <a:t>8 Blocks</a:t>
            </a:r>
            <a:endParaRPr lang="en-US" dirty="0"/>
          </a:p>
        </p:txBody>
      </p:sp>
    </p:spTree>
    <p:extLst>
      <p:ext uri="{BB962C8B-B14F-4D97-AF65-F5344CB8AC3E}">
        <p14:creationId xmlns:p14="http://schemas.microsoft.com/office/powerpoint/2010/main" val="3673729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Training Parameters: Noise Parameters</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For Additive Gaussian White Noise</a:t>
            </a:r>
          </a:p>
          <a:p>
            <a:pPr lvl="1"/>
            <a:r>
              <a:rPr lang="en-US" dirty="0" smtClean="0"/>
              <a:t>Mean: 0</a:t>
            </a:r>
          </a:p>
          <a:p>
            <a:pPr lvl="1"/>
            <a:r>
              <a:rPr lang="en-US" dirty="0" smtClean="0"/>
              <a:t>Std.: 2.0</a:t>
            </a:r>
          </a:p>
          <a:p>
            <a:r>
              <a:rPr lang="en-US" dirty="0" smtClean="0"/>
              <a:t>For Motion Noise/Blurring</a:t>
            </a:r>
          </a:p>
          <a:p>
            <a:pPr lvl="1"/>
            <a:r>
              <a:rPr lang="en-US" dirty="0" smtClean="0"/>
              <a:t>Angle from 0: 11</a:t>
            </a:r>
          </a:p>
          <a:p>
            <a:pPr lvl="1"/>
            <a:r>
              <a:rPr lang="en-US" dirty="0" smtClean="0"/>
              <a:t>Length: 21</a:t>
            </a:r>
          </a:p>
          <a:p>
            <a:r>
              <a:rPr lang="en-US" dirty="0" smtClean="0"/>
              <a:t>For Gaussian Smoothing Noise</a:t>
            </a:r>
          </a:p>
          <a:p>
            <a:pPr lvl="1"/>
            <a:r>
              <a:rPr lang="en-US" dirty="0" smtClean="0"/>
              <a:t>Mean: 0</a:t>
            </a:r>
          </a:p>
          <a:p>
            <a:pPr lvl="1"/>
            <a:r>
              <a:rPr lang="en-US" dirty="0" smtClean="0"/>
              <a:t>Std.: 2.0</a:t>
            </a:r>
          </a:p>
          <a:p>
            <a:pPr lvl="1"/>
            <a:endParaRPr lang="en-US" dirty="0"/>
          </a:p>
        </p:txBody>
      </p:sp>
    </p:spTree>
    <p:extLst>
      <p:ext uri="{BB962C8B-B14F-4D97-AF65-F5344CB8AC3E}">
        <p14:creationId xmlns:p14="http://schemas.microsoft.com/office/powerpoint/2010/main" val="23005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No Noise: 4 Blocks vs 8 Blocks</a:t>
            </a:r>
            <a:endParaRPr lang="en-US" dirty="0"/>
          </a:p>
        </p:txBody>
      </p:sp>
      <p:pic>
        <p:nvPicPr>
          <p:cNvPr id="4" name="Picture 3"/>
          <p:cNvPicPr>
            <a:picLocks noChangeAspect="1"/>
          </p:cNvPicPr>
          <p:nvPr/>
        </p:nvPicPr>
        <p:blipFill>
          <a:blip r:embed="rId2"/>
          <a:stretch>
            <a:fillRect/>
          </a:stretch>
        </p:blipFill>
        <p:spPr>
          <a:xfrm>
            <a:off x="263207" y="1969477"/>
            <a:ext cx="4255462" cy="3156438"/>
          </a:xfrm>
          <a:prstGeom prst="rect">
            <a:avLst/>
          </a:prstGeom>
        </p:spPr>
      </p:pic>
      <p:pic>
        <p:nvPicPr>
          <p:cNvPr id="5" name="Picture 4"/>
          <p:cNvPicPr>
            <a:picLocks noChangeAspect="1"/>
          </p:cNvPicPr>
          <p:nvPr/>
        </p:nvPicPr>
        <p:blipFill>
          <a:blip r:embed="rId3"/>
          <a:stretch>
            <a:fillRect/>
          </a:stretch>
        </p:blipFill>
        <p:spPr>
          <a:xfrm>
            <a:off x="4814023" y="2101362"/>
            <a:ext cx="4031000" cy="3024554"/>
          </a:xfrm>
          <a:prstGeom prst="rect">
            <a:avLst/>
          </a:prstGeom>
        </p:spPr>
      </p:pic>
      <p:sp>
        <p:nvSpPr>
          <p:cNvPr id="6" name="TextBox 5"/>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7" name="TextBox 6"/>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spTree>
    <p:extLst>
      <p:ext uri="{BB962C8B-B14F-4D97-AF65-F5344CB8AC3E}">
        <p14:creationId xmlns:p14="http://schemas.microsoft.com/office/powerpoint/2010/main" val="272176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100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No Noise: 4 Blocks vs 8 Blocks</a:t>
            </a:r>
            <a:endParaRPr lang="en-US" dirty="0"/>
          </a:p>
        </p:txBody>
      </p:sp>
      <p:sp>
        <p:nvSpPr>
          <p:cNvPr id="6" name="TextBox 5"/>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7" name="TextBox 6"/>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8" name="Picture 7"/>
          <p:cNvPicPr>
            <a:picLocks noChangeAspect="1"/>
          </p:cNvPicPr>
          <p:nvPr/>
        </p:nvPicPr>
        <p:blipFill>
          <a:blip r:embed="rId2"/>
          <a:stretch>
            <a:fillRect/>
          </a:stretch>
        </p:blipFill>
        <p:spPr>
          <a:xfrm>
            <a:off x="269809" y="1837593"/>
            <a:ext cx="4571912" cy="3270631"/>
          </a:xfrm>
          <a:prstGeom prst="rect">
            <a:avLst/>
          </a:prstGeom>
        </p:spPr>
      </p:pic>
      <p:pic>
        <p:nvPicPr>
          <p:cNvPr id="9" name="Picture 8"/>
          <p:cNvPicPr>
            <a:picLocks noChangeAspect="1"/>
          </p:cNvPicPr>
          <p:nvPr/>
        </p:nvPicPr>
        <p:blipFill>
          <a:blip r:embed="rId3"/>
          <a:stretch>
            <a:fillRect/>
          </a:stretch>
        </p:blipFill>
        <p:spPr>
          <a:xfrm>
            <a:off x="4933429" y="2008801"/>
            <a:ext cx="3993648" cy="3060206"/>
          </a:xfrm>
          <a:prstGeom prst="rect">
            <a:avLst/>
          </a:prstGeom>
        </p:spPr>
      </p:pic>
    </p:spTree>
    <p:extLst>
      <p:ext uri="{BB962C8B-B14F-4D97-AF65-F5344CB8AC3E}">
        <p14:creationId xmlns:p14="http://schemas.microsoft.com/office/powerpoint/2010/main" val="3024233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No Noise: 4 Blocks vs 8 Blocks</a:t>
            </a:r>
            <a:endParaRPr lang="en-US" dirty="0"/>
          </a:p>
        </p:txBody>
      </p:sp>
      <p:sp>
        <p:nvSpPr>
          <p:cNvPr id="6" name="TextBox 5"/>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7" name="TextBox 6"/>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83310"/>
            <a:ext cx="4438363" cy="33287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371" y="1914963"/>
            <a:ext cx="4450085" cy="3337564"/>
          </a:xfrm>
          <a:prstGeom prst="rect">
            <a:avLst/>
          </a:prstGeom>
        </p:spPr>
      </p:pic>
    </p:spTree>
    <p:extLst>
      <p:ext uri="{BB962C8B-B14F-4D97-AF65-F5344CB8AC3E}">
        <p14:creationId xmlns:p14="http://schemas.microsoft.com/office/powerpoint/2010/main" val="2762577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25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No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39347"/>
            <a:ext cx="4473532" cy="3355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050" y="1799783"/>
            <a:ext cx="4567316" cy="3425487"/>
          </a:xfrm>
          <a:prstGeom prst="rect">
            <a:avLst/>
          </a:prstGeom>
        </p:spPr>
      </p:pic>
    </p:spTree>
    <p:extLst>
      <p:ext uri="{BB962C8B-B14F-4D97-AF65-F5344CB8AC3E}">
        <p14:creationId xmlns:p14="http://schemas.microsoft.com/office/powerpoint/2010/main" val="397827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fontScale="90000"/>
          </a:bodyPr>
          <a:lstStyle/>
          <a:p>
            <a:r>
              <a:rPr lang="en-US" dirty="0" smtClean="0"/>
              <a:t>Homework 4 Requirements of Report</a:t>
            </a:r>
            <a:endParaRPr lang="en-US" dirty="0"/>
          </a:p>
        </p:txBody>
      </p:sp>
      <p:sp>
        <p:nvSpPr>
          <p:cNvPr id="3" name="Content Placeholder 2"/>
          <p:cNvSpPr>
            <a:spLocks noGrp="1"/>
          </p:cNvSpPr>
          <p:nvPr>
            <p:ph idx="1"/>
          </p:nvPr>
        </p:nvSpPr>
        <p:spPr>
          <a:xfrm>
            <a:off x="457200" y="1356360"/>
            <a:ext cx="8229600" cy="3233057"/>
          </a:xfrm>
        </p:spPr>
        <p:txBody>
          <a:bodyPr>
            <a:normAutofit fontScale="62500" lnSpcReduction="20000"/>
          </a:bodyPr>
          <a:lstStyle/>
          <a:p>
            <a:pPr marL="0" indent="0">
              <a:buNone/>
            </a:pPr>
            <a:r>
              <a:rPr lang="en-US" dirty="0" smtClean="0"/>
              <a:t>Your </a:t>
            </a:r>
            <a:r>
              <a:rPr lang="en-US" dirty="0"/>
              <a:t>report must involve:</a:t>
            </a:r>
          </a:p>
          <a:p>
            <a:r>
              <a:rPr lang="en-US" dirty="0" smtClean="0"/>
              <a:t>Introduction</a:t>
            </a:r>
            <a:endParaRPr lang="en-US" dirty="0"/>
          </a:p>
          <a:p>
            <a:r>
              <a:rPr lang="en-US" dirty="0" smtClean="0"/>
              <a:t>Explanation </a:t>
            </a:r>
            <a:r>
              <a:rPr lang="en-US" dirty="0"/>
              <a:t>of key lines</a:t>
            </a:r>
          </a:p>
          <a:p>
            <a:r>
              <a:rPr lang="en-US" dirty="0" smtClean="0"/>
              <a:t>Hyper-parameters </a:t>
            </a:r>
            <a:r>
              <a:rPr lang="en-US" dirty="0"/>
              <a:t>adjustment (learning rate, number of layers, etc..)</a:t>
            </a:r>
          </a:p>
          <a:p>
            <a:r>
              <a:rPr lang="en-US" dirty="0" smtClean="0"/>
              <a:t>Training </a:t>
            </a:r>
            <a:r>
              <a:rPr lang="en-US" dirty="0"/>
              <a:t>results on </a:t>
            </a:r>
            <a:r>
              <a:rPr lang="en-US" b="1" dirty="0"/>
              <a:t>one dataset two types of noisy images</a:t>
            </a:r>
            <a:r>
              <a:rPr lang="en-US" dirty="0"/>
              <a:t>:</a:t>
            </a:r>
          </a:p>
          <a:p>
            <a:pPr lvl="1"/>
            <a:r>
              <a:rPr lang="en-US" dirty="0" smtClean="0"/>
              <a:t>The </a:t>
            </a:r>
            <a:r>
              <a:rPr lang="en-US" dirty="0"/>
              <a:t>loss curve of training &amp; validation set (figure)</a:t>
            </a:r>
          </a:p>
          <a:p>
            <a:pPr lvl="1"/>
            <a:r>
              <a:rPr lang="en-US" dirty="0" smtClean="0"/>
              <a:t>The </a:t>
            </a:r>
            <a:r>
              <a:rPr lang="en-US" dirty="0"/>
              <a:t>average PSNR curve of validation set (figure)</a:t>
            </a:r>
          </a:p>
          <a:p>
            <a:pPr lvl="1"/>
            <a:r>
              <a:rPr lang="en-US" dirty="0" smtClean="0"/>
              <a:t>The </a:t>
            </a:r>
            <a:r>
              <a:rPr lang="en-US" dirty="0"/>
              <a:t>results on testing set between </a:t>
            </a:r>
            <a:r>
              <a:rPr lang="en-US" b="1" dirty="0"/>
              <a:t>wiener filer </a:t>
            </a:r>
            <a:r>
              <a:rPr lang="en-US" dirty="0"/>
              <a:t>and </a:t>
            </a:r>
            <a:r>
              <a:rPr lang="en-US" b="1" dirty="0"/>
              <a:t>VDSR </a:t>
            </a:r>
            <a:r>
              <a:rPr lang="en-US" dirty="0"/>
              <a:t>in </a:t>
            </a:r>
            <a:r>
              <a:rPr lang="en-US" dirty="0" smtClean="0"/>
              <a:t>the comparison</a:t>
            </a:r>
            <a:r>
              <a:rPr lang="en-US" dirty="0"/>
              <a:t>.</a:t>
            </a:r>
          </a:p>
          <a:p>
            <a:r>
              <a:rPr lang="en-US" dirty="0" smtClean="0"/>
              <a:t>Result </a:t>
            </a:r>
            <a:r>
              <a:rPr lang="en-US" dirty="0"/>
              <a:t>analysis</a:t>
            </a:r>
          </a:p>
          <a:p>
            <a:r>
              <a:rPr lang="en-US" dirty="0" smtClean="0"/>
              <a:t>Conclusion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3</a:t>
            </a:fld>
            <a:endParaRPr lang="en-US" dirty="0"/>
          </a:p>
        </p:txBody>
      </p:sp>
    </p:spTree>
    <p:extLst>
      <p:ext uri="{BB962C8B-B14F-4D97-AF65-F5344CB8AC3E}">
        <p14:creationId xmlns:p14="http://schemas.microsoft.com/office/powerpoint/2010/main" val="803743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Additive Noise Only: 4 Blocks vs 8 Blocks</a:t>
            </a:r>
            <a:endParaRPr lang="en-US" dirty="0"/>
          </a:p>
        </p:txBody>
      </p:sp>
      <p:pic>
        <p:nvPicPr>
          <p:cNvPr id="6" name="Picture 5"/>
          <p:cNvPicPr>
            <a:picLocks noChangeAspect="1"/>
          </p:cNvPicPr>
          <p:nvPr/>
        </p:nvPicPr>
        <p:blipFill>
          <a:blip r:embed="rId2"/>
          <a:stretch>
            <a:fillRect/>
          </a:stretch>
        </p:blipFill>
        <p:spPr>
          <a:xfrm>
            <a:off x="245061" y="2127739"/>
            <a:ext cx="4069039" cy="3086100"/>
          </a:xfrm>
          <a:prstGeom prst="rect">
            <a:avLst/>
          </a:prstGeom>
        </p:spPr>
      </p:pic>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9" name="Picture 8"/>
          <p:cNvPicPr>
            <a:picLocks noChangeAspect="1"/>
          </p:cNvPicPr>
          <p:nvPr/>
        </p:nvPicPr>
        <p:blipFill>
          <a:blip r:embed="rId3"/>
          <a:stretch>
            <a:fillRect/>
          </a:stretch>
        </p:blipFill>
        <p:spPr>
          <a:xfrm>
            <a:off x="4848410" y="2101363"/>
            <a:ext cx="4143369" cy="3259982"/>
          </a:xfrm>
          <a:prstGeom prst="rect">
            <a:avLst/>
          </a:prstGeom>
        </p:spPr>
      </p:pic>
    </p:spTree>
    <p:extLst>
      <p:ext uri="{BB962C8B-B14F-4D97-AF65-F5344CB8AC3E}">
        <p14:creationId xmlns:p14="http://schemas.microsoft.com/office/powerpoint/2010/main" val="3102375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100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Additive Noise Only: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stretch>
            <a:fillRect/>
          </a:stretch>
        </p:blipFill>
        <p:spPr>
          <a:xfrm>
            <a:off x="118454" y="1837593"/>
            <a:ext cx="4507824" cy="3508130"/>
          </a:xfrm>
          <a:prstGeom prst="rect">
            <a:avLst/>
          </a:prstGeom>
        </p:spPr>
      </p:pic>
      <p:pic>
        <p:nvPicPr>
          <p:cNvPr id="5" name="Picture 4"/>
          <p:cNvPicPr>
            <a:picLocks noChangeAspect="1"/>
          </p:cNvPicPr>
          <p:nvPr/>
        </p:nvPicPr>
        <p:blipFill>
          <a:blip r:embed="rId3"/>
          <a:stretch>
            <a:fillRect/>
          </a:stretch>
        </p:blipFill>
        <p:spPr>
          <a:xfrm>
            <a:off x="4495503" y="1793632"/>
            <a:ext cx="4391120" cy="3552092"/>
          </a:xfrm>
          <a:prstGeom prst="rect">
            <a:avLst/>
          </a:prstGeom>
        </p:spPr>
      </p:pic>
    </p:spTree>
    <p:extLst>
      <p:ext uri="{BB962C8B-B14F-4D97-AF65-F5344CB8AC3E}">
        <p14:creationId xmlns:p14="http://schemas.microsoft.com/office/powerpoint/2010/main" val="3225016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Additive Noise Only: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33" y="1837593"/>
            <a:ext cx="4324063" cy="32430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188" y="1830556"/>
            <a:ext cx="4579039" cy="3434279"/>
          </a:xfrm>
          <a:prstGeom prst="rect">
            <a:avLst/>
          </a:prstGeom>
        </p:spPr>
      </p:pic>
    </p:spTree>
    <p:extLst>
      <p:ext uri="{BB962C8B-B14F-4D97-AF65-F5344CB8AC3E}">
        <p14:creationId xmlns:p14="http://schemas.microsoft.com/office/powerpoint/2010/main" val="2091707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25 Training Images</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Additive Noise Only: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91" y="1949252"/>
            <a:ext cx="4262516" cy="31968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488" y="1883309"/>
            <a:ext cx="4350440" cy="3262830"/>
          </a:xfrm>
          <a:prstGeom prst="rect">
            <a:avLst/>
          </a:prstGeom>
        </p:spPr>
      </p:pic>
    </p:spTree>
    <p:extLst>
      <p:ext uri="{BB962C8B-B14F-4D97-AF65-F5344CB8AC3E}">
        <p14:creationId xmlns:p14="http://schemas.microsoft.com/office/powerpoint/2010/main" val="429429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85000" lnSpcReduction="10000"/>
          </a:bodyPr>
          <a:lstStyle/>
          <a:p>
            <a:r>
              <a:rPr lang="en-US" dirty="0" smtClean="0"/>
              <a:t>Motion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stretch>
            <a:fillRect/>
          </a:stretch>
        </p:blipFill>
        <p:spPr>
          <a:xfrm>
            <a:off x="539676" y="1939929"/>
            <a:ext cx="4032178" cy="3215534"/>
          </a:xfrm>
          <a:prstGeom prst="rect">
            <a:avLst/>
          </a:prstGeom>
        </p:spPr>
      </p:pic>
      <p:pic>
        <p:nvPicPr>
          <p:cNvPr id="5" name="Picture 4"/>
          <p:cNvPicPr>
            <a:picLocks noChangeAspect="1"/>
          </p:cNvPicPr>
          <p:nvPr/>
        </p:nvPicPr>
        <p:blipFill>
          <a:blip r:embed="rId3"/>
          <a:stretch>
            <a:fillRect/>
          </a:stretch>
        </p:blipFill>
        <p:spPr>
          <a:xfrm>
            <a:off x="4987624" y="1939929"/>
            <a:ext cx="3967869" cy="3215534"/>
          </a:xfrm>
          <a:prstGeom prst="rect">
            <a:avLst/>
          </a:prstGeom>
        </p:spPr>
      </p:pic>
    </p:spTree>
    <p:extLst>
      <p:ext uri="{BB962C8B-B14F-4D97-AF65-F5344CB8AC3E}">
        <p14:creationId xmlns:p14="http://schemas.microsoft.com/office/powerpoint/2010/main" val="2267610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100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85000" lnSpcReduction="10000"/>
          </a:bodyPr>
          <a:lstStyle/>
          <a:p>
            <a:r>
              <a:rPr lang="en-US" dirty="0" smtClean="0"/>
              <a:t>Motion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stretch>
            <a:fillRect/>
          </a:stretch>
        </p:blipFill>
        <p:spPr>
          <a:xfrm>
            <a:off x="238592" y="1916723"/>
            <a:ext cx="4395846" cy="3429000"/>
          </a:xfrm>
          <a:prstGeom prst="rect">
            <a:avLst/>
          </a:prstGeom>
        </p:spPr>
      </p:pic>
      <p:pic>
        <p:nvPicPr>
          <p:cNvPr id="9" name="Picture 8"/>
          <p:cNvPicPr>
            <a:picLocks noChangeAspect="1"/>
          </p:cNvPicPr>
          <p:nvPr/>
        </p:nvPicPr>
        <p:blipFill>
          <a:blip r:embed="rId3"/>
          <a:stretch>
            <a:fillRect/>
          </a:stretch>
        </p:blipFill>
        <p:spPr>
          <a:xfrm>
            <a:off x="4721469" y="1989365"/>
            <a:ext cx="4244283" cy="3356358"/>
          </a:xfrm>
          <a:prstGeom prst="rect">
            <a:avLst/>
          </a:prstGeom>
        </p:spPr>
      </p:pic>
    </p:spTree>
    <p:extLst>
      <p:ext uri="{BB962C8B-B14F-4D97-AF65-F5344CB8AC3E}">
        <p14:creationId xmlns:p14="http://schemas.microsoft.com/office/powerpoint/2010/main" val="1172730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85000" lnSpcReduction="10000"/>
          </a:bodyPr>
          <a:lstStyle/>
          <a:p>
            <a:r>
              <a:rPr lang="en-US" dirty="0" smtClean="0"/>
              <a:t>Motion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60" y="1749669"/>
            <a:ext cx="4004608" cy="30034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85" y="1701312"/>
            <a:ext cx="4180452" cy="3135339"/>
          </a:xfrm>
          <a:prstGeom prst="rect">
            <a:avLst/>
          </a:prstGeom>
        </p:spPr>
      </p:pic>
    </p:spTree>
    <p:extLst>
      <p:ext uri="{BB962C8B-B14F-4D97-AF65-F5344CB8AC3E}">
        <p14:creationId xmlns:p14="http://schemas.microsoft.com/office/powerpoint/2010/main" val="805317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25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85000" lnSpcReduction="10000"/>
          </a:bodyPr>
          <a:lstStyle/>
          <a:p>
            <a:r>
              <a:rPr lang="en-US" dirty="0" smtClean="0"/>
              <a:t>Motion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09" y="1837593"/>
            <a:ext cx="4543871" cy="34079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773" y="1887708"/>
            <a:ext cx="4543869" cy="3407902"/>
          </a:xfrm>
          <a:prstGeom prst="rect">
            <a:avLst/>
          </a:prstGeom>
        </p:spPr>
      </p:pic>
    </p:spTree>
    <p:extLst>
      <p:ext uri="{BB962C8B-B14F-4D97-AF65-F5344CB8AC3E}">
        <p14:creationId xmlns:p14="http://schemas.microsoft.com/office/powerpoint/2010/main" val="40777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77500" lnSpcReduction="20000"/>
          </a:bodyPr>
          <a:lstStyle/>
          <a:p>
            <a:r>
              <a:rPr lang="en-US" dirty="0" smtClean="0"/>
              <a:t>Smoothing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stretch>
            <a:fillRect/>
          </a:stretch>
        </p:blipFill>
        <p:spPr>
          <a:xfrm>
            <a:off x="518749" y="1688122"/>
            <a:ext cx="4074031" cy="3221983"/>
          </a:xfrm>
          <a:prstGeom prst="rect">
            <a:avLst/>
          </a:prstGeom>
        </p:spPr>
      </p:pic>
      <p:pic>
        <p:nvPicPr>
          <p:cNvPr id="9" name="Picture 8"/>
          <p:cNvPicPr>
            <a:picLocks noChangeAspect="1"/>
          </p:cNvPicPr>
          <p:nvPr/>
        </p:nvPicPr>
        <p:blipFill>
          <a:blip r:embed="rId3"/>
          <a:stretch>
            <a:fillRect/>
          </a:stretch>
        </p:blipFill>
        <p:spPr>
          <a:xfrm>
            <a:off x="4704421" y="1688122"/>
            <a:ext cx="4106008" cy="3276800"/>
          </a:xfrm>
          <a:prstGeom prst="rect">
            <a:avLst/>
          </a:prstGeom>
        </p:spPr>
      </p:pic>
    </p:spTree>
    <p:extLst>
      <p:ext uri="{BB962C8B-B14F-4D97-AF65-F5344CB8AC3E}">
        <p14:creationId xmlns:p14="http://schemas.microsoft.com/office/powerpoint/2010/main" val="2621021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100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77500" lnSpcReduction="20000"/>
          </a:bodyPr>
          <a:lstStyle/>
          <a:p>
            <a:r>
              <a:rPr lang="en-US" dirty="0" smtClean="0"/>
              <a:t>Smoothing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stretch>
            <a:fillRect/>
          </a:stretch>
        </p:blipFill>
        <p:spPr>
          <a:xfrm>
            <a:off x="457200" y="1861822"/>
            <a:ext cx="4182600" cy="3371748"/>
          </a:xfrm>
          <a:prstGeom prst="rect">
            <a:avLst/>
          </a:prstGeom>
        </p:spPr>
      </p:pic>
      <p:pic>
        <p:nvPicPr>
          <p:cNvPr id="5" name="Picture 4"/>
          <p:cNvPicPr>
            <a:picLocks noChangeAspect="1"/>
          </p:cNvPicPr>
          <p:nvPr/>
        </p:nvPicPr>
        <p:blipFill>
          <a:blip r:embed="rId3"/>
          <a:stretch>
            <a:fillRect/>
          </a:stretch>
        </p:blipFill>
        <p:spPr>
          <a:xfrm>
            <a:off x="4791529" y="1807021"/>
            <a:ext cx="4236351" cy="3426549"/>
          </a:xfrm>
          <a:prstGeom prst="rect">
            <a:avLst/>
          </a:prstGeom>
        </p:spPr>
      </p:pic>
    </p:spTree>
    <p:extLst>
      <p:ext uri="{BB962C8B-B14F-4D97-AF65-F5344CB8AC3E}">
        <p14:creationId xmlns:p14="http://schemas.microsoft.com/office/powerpoint/2010/main" val="266297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4 Introduction</a:t>
            </a:r>
            <a:endParaRPr lang="en-US" dirty="0"/>
          </a:p>
        </p:txBody>
      </p:sp>
      <p:sp>
        <p:nvSpPr>
          <p:cNvPr id="3" name="Content Placeholder 2"/>
          <p:cNvSpPr>
            <a:spLocks noGrp="1"/>
          </p:cNvSpPr>
          <p:nvPr>
            <p:ph idx="1"/>
          </p:nvPr>
        </p:nvSpPr>
        <p:spPr>
          <a:xfrm>
            <a:off x="457200" y="1321527"/>
            <a:ext cx="8229600" cy="533400"/>
          </a:xfrm>
        </p:spPr>
        <p:txBody>
          <a:bodyPr>
            <a:normAutofit/>
          </a:bodyPr>
          <a:lstStyle/>
          <a:p>
            <a:r>
              <a:rPr lang="en-US" sz="2800" dirty="0" smtClean="0"/>
              <a:t>AID </a:t>
            </a:r>
            <a:r>
              <a:rPr lang="en-US" sz="2800" dirty="0"/>
              <a:t>data set</a:t>
            </a:r>
            <a:r>
              <a:rPr lang="en-US" sz="2800" dirty="0" smtClean="0"/>
              <a:t>: https</a:t>
            </a:r>
            <a:r>
              <a:rPr lang="en-US" sz="2800" dirty="0"/>
              <a:t>://captain-whu.github.io/AID</a:t>
            </a:r>
            <a:r>
              <a:rPr lang="en-US" sz="2800" dirty="0" smtClean="0"/>
              <a:t>/</a:t>
            </a:r>
            <a:endParaRPr lang="en-US" dirty="0" smtClean="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4</a:t>
            </a:fld>
            <a:endParaRPr lang="en-US" dirty="0"/>
          </a:p>
        </p:txBody>
      </p:sp>
      <p:pic>
        <p:nvPicPr>
          <p:cNvPr id="5" name="Picture 4"/>
          <p:cNvPicPr>
            <a:picLocks noChangeAspect="1"/>
          </p:cNvPicPr>
          <p:nvPr/>
        </p:nvPicPr>
        <p:blipFill>
          <a:blip r:embed="rId2"/>
          <a:stretch>
            <a:fillRect/>
          </a:stretch>
        </p:blipFill>
        <p:spPr>
          <a:xfrm>
            <a:off x="352692" y="1848295"/>
            <a:ext cx="8530045" cy="3274829"/>
          </a:xfrm>
          <a:prstGeom prst="rect">
            <a:avLst/>
          </a:prstGeom>
        </p:spPr>
      </p:pic>
    </p:spTree>
    <p:extLst>
      <p:ext uri="{BB962C8B-B14F-4D97-AF65-F5344CB8AC3E}">
        <p14:creationId xmlns:p14="http://schemas.microsoft.com/office/powerpoint/2010/main" val="35080494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50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77500" lnSpcReduction="20000"/>
          </a:bodyPr>
          <a:lstStyle/>
          <a:p>
            <a:r>
              <a:rPr lang="en-US" dirty="0" smtClean="0"/>
              <a:t>Smoothing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981350"/>
            <a:ext cx="4378569" cy="328392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784" y="2127081"/>
            <a:ext cx="3989955" cy="2992466"/>
          </a:xfrm>
          <a:prstGeom prst="rect">
            <a:avLst/>
          </a:prstGeom>
        </p:spPr>
      </p:pic>
    </p:spTree>
    <p:extLst>
      <p:ext uri="{BB962C8B-B14F-4D97-AF65-F5344CB8AC3E}">
        <p14:creationId xmlns:p14="http://schemas.microsoft.com/office/powerpoint/2010/main" val="224325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25 Training Images</a:t>
            </a:r>
            <a:endParaRPr lang="en-US" sz="3600" dirty="0"/>
          </a:p>
        </p:txBody>
      </p:sp>
      <p:sp>
        <p:nvSpPr>
          <p:cNvPr id="3" name="Content Placeholder 2"/>
          <p:cNvSpPr>
            <a:spLocks noGrp="1"/>
          </p:cNvSpPr>
          <p:nvPr>
            <p:ph idx="1"/>
          </p:nvPr>
        </p:nvSpPr>
        <p:spPr>
          <a:xfrm>
            <a:off x="457200" y="1107832"/>
            <a:ext cx="8229600" cy="641837"/>
          </a:xfrm>
        </p:spPr>
        <p:txBody>
          <a:bodyPr>
            <a:normAutofit fontScale="77500" lnSpcReduction="20000"/>
          </a:bodyPr>
          <a:lstStyle/>
          <a:p>
            <a:r>
              <a:rPr lang="en-US" dirty="0" smtClean="0"/>
              <a:t>Smoothing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75" y="1837593"/>
            <a:ext cx="4113048" cy="3084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080" y="1698015"/>
            <a:ext cx="4485255" cy="3363941"/>
          </a:xfrm>
          <a:prstGeom prst="rect">
            <a:avLst/>
          </a:prstGeom>
        </p:spPr>
      </p:pic>
    </p:spTree>
    <p:extLst>
      <p:ext uri="{BB962C8B-B14F-4D97-AF65-F5344CB8AC3E}">
        <p14:creationId xmlns:p14="http://schemas.microsoft.com/office/powerpoint/2010/main" val="3414475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pPr algn="l"/>
            <a:r>
              <a:rPr lang="en-US" sz="4000" dirty="0" smtClean="0"/>
              <a:t>Discussion: Number of Samples Impact 						on Training</a:t>
            </a:r>
            <a:endParaRPr lang="en-US" sz="4000" dirty="0"/>
          </a:p>
        </p:txBody>
      </p:sp>
      <p:sp>
        <p:nvSpPr>
          <p:cNvPr id="3" name="Content Placeholder 2"/>
          <p:cNvSpPr>
            <a:spLocks noGrp="1"/>
          </p:cNvSpPr>
          <p:nvPr>
            <p:ph idx="1"/>
          </p:nvPr>
        </p:nvSpPr>
        <p:spPr/>
        <p:txBody>
          <a:bodyPr>
            <a:normAutofit/>
          </a:bodyPr>
          <a:lstStyle/>
          <a:p>
            <a:r>
              <a:rPr lang="en-US" dirty="0" smtClean="0"/>
              <a:t>As you increase the number of training samples, the model will converge faster. This is shown by the changes in the loss curve. With 500 samples, the convergence is evident very early, Where as with 25 samples, the convergence does not occur until approximately epoch ‘20’.</a:t>
            </a:r>
          </a:p>
        </p:txBody>
      </p:sp>
    </p:spTree>
    <p:extLst>
      <p:ext uri="{BB962C8B-B14F-4D97-AF65-F5344CB8AC3E}">
        <p14:creationId xmlns:p14="http://schemas.microsoft.com/office/powerpoint/2010/main" val="2315827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Discussion: Number of Layers 								Impact on Training</a:t>
            </a:r>
            <a:endParaRPr lang="en-US" sz="4000" dirty="0"/>
          </a:p>
        </p:txBody>
      </p:sp>
      <p:sp>
        <p:nvSpPr>
          <p:cNvPr id="3" name="Content Placeholder 2"/>
          <p:cNvSpPr>
            <a:spLocks noGrp="1"/>
          </p:cNvSpPr>
          <p:nvPr>
            <p:ph idx="1"/>
          </p:nvPr>
        </p:nvSpPr>
        <p:spPr/>
        <p:txBody>
          <a:bodyPr>
            <a:normAutofit/>
          </a:bodyPr>
          <a:lstStyle/>
          <a:p>
            <a:r>
              <a:rPr lang="en-US" dirty="0" smtClean="0"/>
              <a:t>In all cases, 8 block networks give slightly higher PSNR and slightly lower loss at convergence than 4 block networks.</a:t>
            </a:r>
            <a:endParaRPr lang="en-US" dirty="0"/>
          </a:p>
        </p:txBody>
      </p:sp>
    </p:spTree>
    <p:extLst>
      <p:ext uri="{BB962C8B-B14F-4D97-AF65-F5344CB8AC3E}">
        <p14:creationId xmlns:p14="http://schemas.microsoft.com/office/powerpoint/2010/main" val="3118247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Training Parameters for the Next 4 Slides</a:t>
            </a:r>
            <a:endParaRPr lang="en-US" sz="3200" dirty="0"/>
          </a:p>
        </p:txBody>
      </p:sp>
      <p:sp>
        <p:nvSpPr>
          <p:cNvPr id="3" name="Content Placeholder 2"/>
          <p:cNvSpPr>
            <a:spLocks noGrp="1"/>
          </p:cNvSpPr>
          <p:nvPr>
            <p:ph idx="1"/>
          </p:nvPr>
        </p:nvSpPr>
        <p:spPr/>
        <p:txBody>
          <a:bodyPr>
            <a:normAutofit fontScale="77500" lnSpcReduction="20000"/>
          </a:bodyPr>
          <a:lstStyle/>
          <a:p>
            <a:r>
              <a:rPr lang="en-US" dirty="0" smtClean="0"/>
              <a:t>Learning Rate: 1e-4</a:t>
            </a:r>
          </a:p>
          <a:p>
            <a:r>
              <a:rPr lang="en-US" dirty="0" smtClean="0"/>
              <a:t>200 epochs</a:t>
            </a:r>
          </a:p>
          <a:p>
            <a:r>
              <a:rPr lang="en-US" dirty="0" smtClean="0"/>
              <a:t>Noise Parameters:</a:t>
            </a:r>
          </a:p>
          <a:p>
            <a:pPr lvl="1"/>
            <a:r>
              <a:rPr lang="en-US" dirty="0" smtClean="0"/>
              <a:t>No Noise</a:t>
            </a:r>
          </a:p>
          <a:p>
            <a:pPr lvl="1"/>
            <a:r>
              <a:rPr lang="en-US" dirty="0" smtClean="0"/>
              <a:t>Additive Gaussian White (AGW) Noise Only</a:t>
            </a:r>
          </a:p>
          <a:p>
            <a:pPr lvl="1"/>
            <a:r>
              <a:rPr lang="en-US" dirty="0" smtClean="0"/>
              <a:t>Motion Blurring Plus AGW</a:t>
            </a:r>
          </a:p>
          <a:p>
            <a:pPr lvl="1"/>
            <a:r>
              <a:rPr lang="en-US" dirty="0" smtClean="0"/>
              <a:t>Gaussian Smoothing Plus AGW</a:t>
            </a:r>
          </a:p>
          <a:p>
            <a:r>
              <a:rPr lang="en-US" dirty="0" smtClean="0"/>
              <a:t>Number of Training Samples:</a:t>
            </a:r>
          </a:p>
          <a:p>
            <a:pPr lvl="1"/>
            <a:r>
              <a:rPr lang="en-US" dirty="0" smtClean="0"/>
              <a:t>25 Samples</a:t>
            </a:r>
          </a:p>
          <a:p>
            <a:r>
              <a:rPr lang="en-US" dirty="0" smtClean="0"/>
              <a:t>Number of Convolutional Layers:</a:t>
            </a:r>
          </a:p>
          <a:p>
            <a:pPr lvl="1"/>
            <a:r>
              <a:rPr lang="en-US" dirty="0" smtClean="0"/>
              <a:t>4 Blocks</a:t>
            </a:r>
          </a:p>
          <a:p>
            <a:pPr lvl="1"/>
            <a:r>
              <a:rPr lang="en-US" dirty="0" smtClean="0"/>
              <a:t>8 Blocks</a:t>
            </a:r>
            <a:endParaRPr lang="en-US" dirty="0"/>
          </a:p>
        </p:txBody>
      </p:sp>
    </p:spTree>
    <p:extLst>
      <p:ext uri="{BB962C8B-B14F-4D97-AF65-F5344CB8AC3E}">
        <p14:creationId xmlns:p14="http://schemas.microsoft.com/office/powerpoint/2010/main" val="1058463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Learning Rate: 1e-4</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No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stretch>
            <a:fillRect/>
          </a:stretch>
        </p:blipFill>
        <p:spPr>
          <a:xfrm>
            <a:off x="457200" y="2329656"/>
            <a:ext cx="3974123" cy="3009344"/>
          </a:xfrm>
          <a:prstGeom prst="rect">
            <a:avLst/>
          </a:prstGeom>
        </p:spPr>
      </p:pic>
      <p:pic>
        <p:nvPicPr>
          <p:cNvPr id="9" name="Picture 8"/>
          <p:cNvPicPr>
            <a:picLocks noChangeAspect="1"/>
          </p:cNvPicPr>
          <p:nvPr/>
        </p:nvPicPr>
        <p:blipFill>
          <a:blip r:embed="rId3"/>
          <a:stretch>
            <a:fillRect/>
          </a:stretch>
        </p:blipFill>
        <p:spPr>
          <a:xfrm>
            <a:off x="4431323" y="2391506"/>
            <a:ext cx="4026877" cy="2999284"/>
          </a:xfrm>
          <a:prstGeom prst="rect">
            <a:avLst/>
          </a:prstGeom>
        </p:spPr>
      </p:pic>
    </p:spTree>
    <p:extLst>
      <p:ext uri="{BB962C8B-B14F-4D97-AF65-F5344CB8AC3E}">
        <p14:creationId xmlns:p14="http://schemas.microsoft.com/office/powerpoint/2010/main" val="1534716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Learning Rate: 1e-4</a:t>
            </a:r>
            <a:endParaRPr lang="en-US" sz="3600" dirty="0"/>
          </a:p>
        </p:txBody>
      </p:sp>
      <p:sp>
        <p:nvSpPr>
          <p:cNvPr id="3" name="Content Placeholder 2"/>
          <p:cNvSpPr>
            <a:spLocks noGrp="1"/>
          </p:cNvSpPr>
          <p:nvPr>
            <p:ph idx="1"/>
          </p:nvPr>
        </p:nvSpPr>
        <p:spPr>
          <a:xfrm>
            <a:off x="457200" y="1107832"/>
            <a:ext cx="8229600" cy="641837"/>
          </a:xfrm>
        </p:spPr>
        <p:txBody>
          <a:bodyPr/>
          <a:lstStyle/>
          <a:p>
            <a:r>
              <a:rPr lang="en-US" dirty="0" smtClean="0"/>
              <a:t>Additive Noise Only: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stretch>
            <a:fillRect/>
          </a:stretch>
        </p:blipFill>
        <p:spPr>
          <a:xfrm>
            <a:off x="339472" y="2055864"/>
            <a:ext cx="3933589" cy="2983663"/>
          </a:xfrm>
          <a:prstGeom prst="rect">
            <a:avLst/>
          </a:prstGeom>
        </p:spPr>
      </p:pic>
      <p:pic>
        <p:nvPicPr>
          <p:cNvPr id="9" name="Picture 8"/>
          <p:cNvPicPr>
            <a:picLocks noChangeAspect="1"/>
          </p:cNvPicPr>
          <p:nvPr/>
        </p:nvPicPr>
        <p:blipFill>
          <a:blip r:embed="rId3"/>
          <a:stretch>
            <a:fillRect/>
          </a:stretch>
        </p:blipFill>
        <p:spPr>
          <a:xfrm>
            <a:off x="4403950" y="2069492"/>
            <a:ext cx="4036666" cy="3037234"/>
          </a:xfrm>
          <a:prstGeom prst="rect">
            <a:avLst/>
          </a:prstGeom>
        </p:spPr>
      </p:pic>
    </p:spTree>
    <p:extLst>
      <p:ext uri="{BB962C8B-B14F-4D97-AF65-F5344CB8AC3E}">
        <p14:creationId xmlns:p14="http://schemas.microsoft.com/office/powerpoint/2010/main" val="2827443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Learning Rate: 1e-4</a:t>
            </a:r>
            <a:endParaRPr lang="en-US" sz="3600" dirty="0"/>
          </a:p>
        </p:txBody>
      </p:sp>
      <p:sp>
        <p:nvSpPr>
          <p:cNvPr id="3" name="Content Placeholder 2"/>
          <p:cNvSpPr>
            <a:spLocks noGrp="1"/>
          </p:cNvSpPr>
          <p:nvPr>
            <p:ph idx="1"/>
          </p:nvPr>
        </p:nvSpPr>
        <p:spPr>
          <a:xfrm>
            <a:off x="457200" y="1107832"/>
            <a:ext cx="8229600" cy="641837"/>
          </a:xfrm>
        </p:spPr>
        <p:txBody>
          <a:bodyPr>
            <a:normAutofit fontScale="85000" lnSpcReduction="10000"/>
          </a:bodyPr>
          <a:lstStyle/>
          <a:p>
            <a:r>
              <a:rPr lang="en-US" dirty="0" smtClean="0"/>
              <a:t>Motion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658708" y="534572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4" name="Picture 3"/>
          <p:cNvPicPr>
            <a:picLocks noChangeAspect="1"/>
          </p:cNvPicPr>
          <p:nvPr/>
        </p:nvPicPr>
        <p:blipFill>
          <a:blip r:embed="rId2"/>
          <a:stretch>
            <a:fillRect/>
          </a:stretch>
        </p:blipFill>
        <p:spPr>
          <a:xfrm>
            <a:off x="457200" y="1900478"/>
            <a:ext cx="4217148" cy="3181476"/>
          </a:xfrm>
          <a:prstGeom prst="rect">
            <a:avLst/>
          </a:prstGeom>
        </p:spPr>
      </p:pic>
      <p:pic>
        <p:nvPicPr>
          <p:cNvPr id="5" name="Picture 4"/>
          <p:cNvPicPr>
            <a:picLocks noChangeAspect="1"/>
          </p:cNvPicPr>
          <p:nvPr/>
        </p:nvPicPr>
        <p:blipFill>
          <a:blip r:embed="rId3"/>
          <a:stretch>
            <a:fillRect/>
          </a:stretch>
        </p:blipFill>
        <p:spPr>
          <a:xfrm>
            <a:off x="4674348" y="1883158"/>
            <a:ext cx="4210381" cy="3198796"/>
          </a:xfrm>
          <a:prstGeom prst="rect">
            <a:avLst/>
          </a:prstGeom>
        </p:spPr>
      </p:pic>
    </p:spTree>
    <p:extLst>
      <p:ext uri="{BB962C8B-B14F-4D97-AF65-F5344CB8AC3E}">
        <p14:creationId xmlns:p14="http://schemas.microsoft.com/office/powerpoint/2010/main" val="2665148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270"/>
          </a:xfrm>
        </p:spPr>
        <p:txBody>
          <a:bodyPr>
            <a:normAutofit/>
          </a:bodyPr>
          <a:lstStyle/>
          <a:p>
            <a:r>
              <a:rPr lang="en-US" sz="3600" dirty="0" smtClean="0"/>
              <a:t>Training Results: Learning Rate: 1e-4</a:t>
            </a:r>
            <a:endParaRPr lang="en-US" sz="3600" dirty="0"/>
          </a:p>
        </p:txBody>
      </p:sp>
      <p:sp>
        <p:nvSpPr>
          <p:cNvPr id="3" name="Content Placeholder 2"/>
          <p:cNvSpPr>
            <a:spLocks noGrp="1"/>
          </p:cNvSpPr>
          <p:nvPr>
            <p:ph idx="1"/>
          </p:nvPr>
        </p:nvSpPr>
        <p:spPr>
          <a:xfrm>
            <a:off x="457200" y="1107832"/>
            <a:ext cx="8229600" cy="641837"/>
          </a:xfrm>
        </p:spPr>
        <p:txBody>
          <a:bodyPr>
            <a:normAutofit fontScale="77500" lnSpcReduction="20000"/>
          </a:bodyPr>
          <a:lstStyle/>
          <a:p>
            <a:r>
              <a:rPr lang="en-US" dirty="0" smtClean="0"/>
              <a:t>Smoothing Plus Additive Noise: 4 Blocks vs 8 Blocks</a:t>
            </a:r>
            <a:endParaRPr lang="en-US" dirty="0"/>
          </a:p>
        </p:txBody>
      </p:sp>
      <p:sp>
        <p:nvSpPr>
          <p:cNvPr id="7" name="TextBox 6"/>
          <p:cNvSpPr txBox="1"/>
          <p:nvPr/>
        </p:nvSpPr>
        <p:spPr>
          <a:xfrm>
            <a:off x="2083777" y="5345723"/>
            <a:ext cx="943976" cy="369332"/>
          </a:xfrm>
          <a:prstGeom prst="rect">
            <a:avLst/>
          </a:prstGeom>
          <a:noFill/>
        </p:spPr>
        <p:txBody>
          <a:bodyPr wrap="none" rtlCol="0">
            <a:spAutoFit/>
          </a:bodyPr>
          <a:lstStyle/>
          <a:p>
            <a:r>
              <a:rPr lang="en-US" dirty="0" smtClean="0"/>
              <a:t>4 Blocks</a:t>
            </a:r>
            <a:endParaRPr lang="en-US" dirty="0"/>
          </a:p>
        </p:txBody>
      </p:sp>
      <p:sp>
        <p:nvSpPr>
          <p:cNvPr id="8" name="TextBox 7"/>
          <p:cNvSpPr txBox="1"/>
          <p:nvPr/>
        </p:nvSpPr>
        <p:spPr>
          <a:xfrm>
            <a:off x="6394939" y="5328193"/>
            <a:ext cx="943976" cy="369332"/>
          </a:xfrm>
          <a:prstGeom prst="rect">
            <a:avLst/>
          </a:prstGeom>
          <a:noFill/>
        </p:spPr>
        <p:txBody>
          <a:bodyPr wrap="none" rtlCol="0">
            <a:spAutoFit/>
          </a:bodyPr>
          <a:lstStyle/>
          <a:p>
            <a:r>
              <a:rPr lang="en-US" dirty="0"/>
              <a:t>8</a:t>
            </a:r>
            <a:r>
              <a:rPr lang="en-US" dirty="0" smtClean="0"/>
              <a:t> Blocks</a:t>
            </a:r>
            <a:endParaRPr lang="en-US" dirty="0"/>
          </a:p>
        </p:txBody>
      </p:sp>
      <p:pic>
        <p:nvPicPr>
          <p:cNvPr id="6" name="Picture 5"/>
          <p:cNvPicPr>
            <a:picLocks noChangeAspect="1"/>
          </p:cNvPicPr>
          <p:nvPr/>
        </p:nvPicPr>
        <p:blipFill>
          <a:blip r:embed="rId2"/>
          <a:stretch>
            <a:fillRect/>
          </a:stretch>
        </p:blipFill>
        <p:spPr>
          <a:xfrm>
            <a:off x="311048" y="2092569"/>
            <a:ext cx="4169314" cy="3185466"/>
          </a:xfrm>
          <a:prstGeom prst="rect">
            <a:avLst/>
          </a:prstGeom>
        </p:spPr>
      </p:pic>
      <p:pic>
        <p:nvPicPr>
          <p:cNvPr id="9" name="Picture 8"/>
          <p:cNvPicPr>
            <a:picLocks noChangeAspect="1"/>
          </p:cNvPicPr>
          <p:nvPr/>
        </p:nvPicPr>
        <p:blipFill>
          <a:blip r:embed="rId3"/>
          <a:stretch>
            <a:fillRect/>
          </a:stretch>
        </p:blipFill>
        <p:spPr>
          <a:xfrm>
            <a:off x="4480362" y="2105071"/>
            <a:ext cx="4127600" cy="3172964"/>
          </a:xfrm>
          <a:prstGeom prst="rect">
            <a:avLst/>
          </a:prstGeom>
        </p:spPr>
      </p:pic>
    </p:spTree>
    <p:extLst>
      <p:ext uri="{BB962C8B-B14F-4D97-AF65-F5344CB8AC3E}">
        <p14:creationId xmlns:p14="http://schemas.microsoft.com/office/powerpoint/2010/main" val="303595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Discussion: Learning Rate Impact      	on Training</a:t>
            </a:r>
            <a:endParaRPr lang="en-US" sz="4000" dirty="0"/>
          </a:p>
        </p:txBody>
      </p:sp>
      <p:sp>
        <p:nvSpPr>
          <p:cNvPr id="3" name="Content Placeholder 2"/>
          <p:cNvSpPr>
            <a:spLocks noGrp="1"/>
          </p:cNvSpPr>
          <p:nvPr>
            <p:ph idx="1"/>
          </p:nvPr>
        </p:nvSpPr>
        <p:spPr/>
        <p:txBody>
          <a:bodyPr>
            <a:normAutofit fontScale="92500"/>
          </a:bodyPr>
          <a:lstStyle/>
          <a:p>
            <a:r>
              <a:rPr lang="en-US" dirty="0" smtClean="0"/>
              <a:t>As you decrease the learning rate, the rate of convergence certainly slows down. It takes more epochs to converge on a stable value. </a:t>
            </a:r>
          </a:p>
          <a:p>
            <a:r>
              <a:rPr lang="en-US" dirty="0" smtClean="0"/>
              <a:t>The difference between a 4 layer network and an 8 layer network becomes more evident. 8 block networks converge much more quickly and to a higher PSNR and lower loss than 4 block networks for a lower learning rate.</a:t>
            </a:r>
          </a:p>
        </p:txBody>
      </p:sp>
    </p:spTree>
    <p:extLst>
      <p:ext uri="{BB962C8B-B14F-4D97-AF65-F5344CB8AC3E}">
        <p14:creationId xmlns:p14="http://schemas.microsoft.com/office/powerpoint/2010/main" val="164675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4 Introduction</a:t>
            </a:r>
            <a:endParaRPr lang="en-US" dirty="0"/>
          </a:p>
        </p:txBody>
      </p:sp>
      <p:sp>
        <p:nvSpPr>
          <p:cNvPr id="3" name="Content Placeholder 2"/>
          <p:cNvSpPr>
            <a:spLocks noGrp="1"/>
          </p:cNvSpPr>
          <p:nvPr>
            <p:ph idx="1"/>
          </p:nvPr>
        </p:nvSpPr>
        <p:spPr>
          <a:xfrm>
            <a:off x="457200" y="1600200"/>
            <a:ext cx="8229600" cy="759823"/>
          </a:xfrm>
        </p:spPr>
        <p:txBody>
          <a:bodyPr>
            <a:normAutofit/>
          </a:bodyPr>
          <a:lstStyle/>
          <a:p>
            <a:r>
              <a:rPr lang="en-US" sz="1800" dirty="0" smtClean="0"/>
              <a:t>NWPU </a:t>
            </a:r>
            <a:r>
              <a:rPr lang="en-US" sz="1800" dirty="0"/>
              <a:t>RESISC 45</a:t>
            </a:r>
            <a:r>
              <a:rPr lang="en-US" sz="1800" dirty="0" smtClean="0"/>
              <a:t>: </a:t>
            </a:r>
            <a:r>
              <a:rPr lang="en-US" sz="1800" u="sng" dirty="0" smtClean="0">
                <a:hlinkClick r:id="rId2"/>
              </a:rPr>
              <a:t>http</a:t>
            </a:r>
            <a:r>
              <a:rPr lang="en-US" sz="1800" u="sng" dirty="0">
                <a:hlinkClick r:id="rId2"/>
              </a:rPr>
              <a:t>://www.escience.cn/people/JunweiHan/NWPU-RESISC45.html</a:t>
            </a:r>
            <a:endParaRPr lang="en-US" sz="1800" dirty="0"/>
          </a:p>
          <a:p>
            <a:pPr lvl="0"/>
            <a:endParaRPr lang="en-US" alt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a:t>
            </a:fld>
            <a:endParaRPr lang="en-US" dirty="0"/>
          </a:p>
        </p:txBody>
      </p:sp>
      <p:pic>
        <p:nvPicPr>
          <p:cNvPr id="6" name="Picture 5" descr="IMG_256"/>
          <p:cNvPicPr/>
          <p:nvPr/>
        </p:nvPicPr>
        <p:blipFill>
          <a:blip r:embed="rId3"/>
          <a:stretch>
            <a:fillRect/>
          </a:stretch>
        </p:blipFill>
        <p:spPr>
          <a:xfrm>
            <a:off x="457200" y="2573021"/>
            <a:ext cx="8229600" cy="3783330"/>
          </a:xfrm>
          <a:prstGeom prst="rect">
            <a:avLst/>
          </a:prstGeom>
          <a:noFill/>
          <a:ln w="9525">
            <a:noFill/>
          </a:ln>
        </p:spPr>
      </p:pic>
    </p:spTree>
    <p:extLst>
      <p:ext uri="{BB962C8B-B14F-4D97-AF65-F5344CB8AC3E}">
        <p14:creationId xmlns:p14="http://schemas.microsoft.com/office/powerpoint/2010/main" val="37922823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4999990"/>
          </a:xfrm>
        </p:spPr>
        <p:txBody>
          <a:bodyPr>
            <a:normAutofit fontScale="55000" lnSpcReduction="20000"/>
          </a:bodyPr>
          <a:lstStyle/>
          <a:p>
            <a:pPr marL="0" indent="0">
              <a:buNone/>
            </a:pPr>
            <a:endParaRPr lang="en-US" dirty="0" smtClean="0"/>
          </a:p>
          <a:p>
            <a:r>
              <a:rPr lang="en-US" dirty="0"/>
              <a:t>Q1 [60pts]: </a:t>
            </a:r>
            <a:r>
              <a:rPr lang="en-US" b="1" strike="sngStrike" dirty="0"/>
              <a:t>Design a VDSR like residual learning network, with 4 and 8 residual blocks, and a predictor that is just Gaussian smoothing with sigma=2.0, i.e. your residual learning target, is im1 - </a:t>
            </a:r>
            <a:r>
              <a:rPr lang="en-US" b="1" strike="sngStrike" dirty="0" err="1"/>
              <a:t>imfilter</a:t>
            </a:r>
            <a:r>
              <a:rPr lang="en-US" b="1" strike="sngStrike" dirty="0"/>
              <a:t>(im1, h3) as in the example code;</a:t>
            </a:r>
          </a:p>
          <a:p>
            <a:r>
              <a:rPr lang="en-US" dirty="0" smtClean="0"/>
              <a:t>Q2[40pts</a:t>
            </a:r>
            <a:r>
              <a:rPr lang="en-US" dirty="0"/>
              <a:t>]: Show restoration results in the format below:</a:t>
            </a:r>
          </a:p>
          <a:p>
            <a:pPr marL="0" indent="0">
              <a:buNone/>
            </a:pPr>
            <a:endParaRPr lang="en-US" b="1" dirty="0"/>
          </a:p>
          <a:p>
            <a:pPr marL="0" indent="0">
              <a:buNone/>
            </a:pPr>
            <a:r>
              <a:rPr lang="en-US" b="1" dirty="0" smtClean="0"/>
              <a:t>Your </a:t>
            </a:r>
            <a:r>
              <a:rPr lang="en-US" b="1" dirty="0"/>
              <a:t>report must involve:</a:t>
            </a:r>
          </a:p>
          <a:p>
            <a:r>
              <a:rPr lang="en-US" b="1" strike="sngStrike" dirty="0" smtClean="0"/>
              <a:t>Introduction</a:t>
            </a:r>
            <a:endParaRPr lang="en-US" b="1" strike="sngStrike" dirty="0"/>
          </a:p>
          <a:p>
            <a:r>
              <a:rPr lang="en-US" b="1" strike="sngStrike" dirty="0" smtClean="0"/>
              <a:t>Explanation </a:t>
            </a:r>
            <a:r>
              <a:rPr lang="en-US" b="1" strike="sngStrike" dirty="0"/>
              <a:t>of key lines</a:t>
            </a:r>
          </a:p>
          <a:p>
            <a:r>
              <a:rPr lang="en-US" b="1" strike="sngStrike" dirty="0" smtClean="0"/>
              <a:t>Hyper-parameters </a:t>
            </a:r>
            <a:r>
              <a:rPr lang="en-US" b="1" strike="sngStrike" dirty="0"/>
              <a:t>adjustment (learning rate, number of layers, etc..)</a:t>
            </a:r>
          </a:p>
          <a:p>
            <a:r>
              <a:rPr lang="en-US" b="1" strike="sngStrike" dirty="0" smtClean="0"/>
              <a:t>Training </a:t>
            </a:r>
            <a:r>
              <a:rPr lang="en-US" b="1" strike="sngStrike" dirty="0"/>
              <a:t>results on one dataset two types of noisy images:</a:t>
            </a:r>
          </a:p>
          <a:p>
            <a:pPr lvl="1"/>
            <a:r>
              <a:rPr lang="en-US" b="1" strike="sngStrike" dirty="0" smtClean="0"/>
              <a:t>The </a:t>
            </a:r>
            <a:r>
              <a:rPr lang="en-US" b="1" strike="sngStrike" dirty="0"/>
              <a:t>loss curve of training &amp; validation set (figure)</a:t>
            </a:r>
          </a:p>
          <a:p>
            <a:pPr lvl="1"/>
            <a:r>
              <a:rPr lang="en-US" b="1" strike="sngStrike" dirty="0" smtClean="0"/>
              <a:t>The </a:t>
            </a:r>
            <a:r>
              <a:rPr lang="en-US" b="1" strike="sngStrike" dirty="0"/>
              <a:t>average PSNR curve of validation set (figure)</a:t>
            </a:r>
          </a:p>
          <a:p>
            <a:pPr lvl="1"/>
            <a:r>
              <a:rPr lang="en-US" dirty="0" smtClean="0"/>
              <a:t>The </a:t>
            </a:r>
            <a:r>
              <a:rPr lang="en-US" dirty="0"/>
              <a:t>results on testing set between </a:t>
            </a:r>
            <a:r>
              <a:rPr lang="en-US" b="1" dirty="0"/>
              <a:t>wiener filer </a:t>
            </a:r>
            <a:r>
              <a:rPr lang="en-US" dirty="0"/>
              <a:t>and </a:t>
            </a:r>
            <a:r>
              <a:rPr lang="en-US" b="1" dirty="0"/>
              <a:t>VDSR </a:t>
            </a:r>
            <a:r>
              <a:rPr lang="en-US" dirty="0"/>
              <a:t>in </a:t>
            </a:r>
            <a:r>
              <a:rPr lang="en-US" dirty="0" smtClean="0"/>
              <a:t>the comparison</a:t>
            </a:r>
            <a:r>
              <a:rPr lang="en-US" dirty="0"/>
              <a:t>.</a:t>
            </a:r>
          </a:p>
          <a:p>
            <a:r>
              <a:rPr lang="en-US" dirty="0" smtClean="0"/>
              <a:t>Result </a:t>
            </a:r>
            <a:r>
              <a:rPr lang="en-US" dirty="0"/>
              <a:t>analysis</a:t>
            </a:r>
          </a:p>
          <a:p>
            <a:r>
              <a:rPr lang="en-US" dirty="0" smtClean="0"/>
              <a:t>Conclusion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50</a:t>
            </a:fld>
            <a:endParaRPr lang="en-US" dirty="0"/>
          </a:p>
        </p:txBody>
      </p:sp>
    </p:spTree>
    <p:extLst>
      <p:ext uri="{BB962C8B-B14F-4D97-AF65-F5344CB8AC3E}">
        <p14:creationId xmlns:p14="http://schemas.microsoft.com/office/powerpoint/2010/main" val="10871196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Code</a:t>
            </a:r>
            <a:endParaRPr lang="en-US" dirty="0"/>
          </a:p>
        </p:txBody>
      </p:sp>
      <p:sp>
        <p:nvSpPr>
          <p:cNvPr id="3" name="Content Placeholder 2"/>
          <p:cNvSpPr>
            <a:spLocks noGrp="1"/>
          </p:cNvSpPr>
          <p:nvPr>
            <p:ph idx="1"/>
          </p:nvPr>
        </p:nvSpPr>
        <p:spPr/>
        <p:txBody>
          <a:bodyPr/>
          <a:lstStyle/>
          <a:p>
            <a:r>
              <a:rPr lang="en-US" dirty="0" smtClean="0"/>
              <a:t>Files involved in Testing:</a:t>
            </a:r>
          </a:p>
          <a:p>
            <a:pPr lvl="1"/>
            <a:r>
              <a:rPr lang="en-US" dirty="0" smtClean="0"/>
              <a:t>TestHW4.py</a:t>
            </a:r>
          </a:p>
          <a:p>
            <a:pPr lvl="1"/>
            <a:r>
              <a:rPr lang="en-US" dirty="0" smtClean="0"/>
              <a:t>testNoiseGenerator.py</a:t>
            </a:r>
          </a:p>
        </p:txBody>
      </p:sp>
    </p:spTree>
    <p:extLst>
      <p:ext uri="{BB962C8B-B14F-4D97-AF65-F5344CB8AC3E}">
        <p14:creationId xmlns:p14="http://schemas.microsoft.com/office/powerpoint/2010/main" val="747054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TestHW4.py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52</a:t>
            </a:fld>
            <a:endParaRPr lang="en-US" dirty="0"/>
          </a:p>
        </p:txBody>
      </p:sp>
      <p:pic>
        <p:nvPicPr>
          <p:cNvPr id="7" name="Picture 6"/>
          <p:cNvPicPr>
            <a:picLocks noChangeAspect="1"/>
          </p:cNvPicPr>
          <p:nvPr/>
        </p:nvPicPr>
        <p:blipFill>
          <a:blip r:embed="rId2"/>
          <a:stretch>
            <a:fillRect/>
          </a:stretch>
        </p:blipFill>
        <p:spPr>
          <a:xfrm>
            <a:off x="151640" y="899524"/>
            <a:ext cx="7399661" cy="4153260"/>
          </a:xfrm>
          <a:prstGeom prst="rect">
            <a:avLst/>
          </a:prstGeom>
        </p:spPr>
      </p:pic>
      <p:sp>
        <p:nvSpPr>
          <p:cNvPr id="6" name="TextBox 5"/>
          <p:cNvSpPr txBox="1"/>
          <p:nvPr/>
        </p:nvSpPr>
        <p:spPr>
          <a:xfrm>
            <a:off x="4406538" y="1478753"/>
            <a:ext cx="4537166"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CNN and the test images</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spTree>
    <p:extLst>
      <p:ext uri="{BB962C8B-B14F-4D97-AF65-F5344CB8AC3E}">
        <p14:creationId xmlns:p14="http://schemas.microsoft.com/office/powerpoint/2010/main" val="3964250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328" y="2217417"/>
            <a:ext cx="5220152" cy="2133785"/>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TestHW4.py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53</a:t>
            </a:fld>
            <a:endParaRPr lang="en-US" dirty="0"/>
          </a:p>
        </p:txBody>
      </p:sp>
      <p:sp>
        <p:nvSpPr>
          <p:cNvPr id="6" name="TextBox 5"/>
          <p:cNvSpPr txBox="1"/>
          <p:nvPr/>
        </p:nvSpPr>
        <p:spPr>
          <a:xfrm>
            <a:off x="4362994" y="2628285"/>
            <a:ext cx="4580709"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Clear the GPU</a:t>
            </a:r>
          </a:p>
          <a:p>
            <a:pPr marL="285750" indent="-285750">
              <a:buFont typeface="Arial" panose="020B0604020202020204" pitchFamily="34" charset="0"/>
              <a:buChar char="•"/>
            </a:pPr>
            <a:r>
              <a:rPr lang="en-US" dirty="0" smtClean="0"/>
              <a:t>Initialize the network model</a:t>
            </a:r>
          </a:p>
          <a:p>
            <a:pPr marL="285750" indent="-285750">
              <a:buFont typeface="Arial" panose="020B0604020202020204" pitchFamily="34" charset="0"/>
              <a:buChar char="•"/>
            </a:pPr>
            <a:r>
              <a:rPr lang="en-US" dirty="0" smtClean="0"/>
              <a:t>Load a </a:t>
            </a:r>
            <a:r>
              <a:rPr lang="en-US" dirty="0" err="1" smtClean="0"/>
              <a:t>Pretrained</a:t>
            </a:r>
            <a:r>
              <a:rPr lang="en-US" dirty="0" smtClean="0"/>
              <a:t> Network to the model</a:t>
            </a:r>
          </a:p>
          <a:p>
            <a:pPr marL="285750" indent="-285750">
              <a:buFont typeface="Arial" panose="020B0604020202020204" pitchFamily="34" charset="0"/>
              <a:buChar char="•"/>
            </a:pPr>
            <a:r>
              <a:rPr lang="en-US" dirty="0" smtClean="0"/>
              <a:t>Print the model architecture for verification</a:t>
            </a:r>
            <a:endParaRPr lang="en-US" dirty="0"/>
          </a:p>
        </p:txBody>
      </p:sp>
    </p:spTree>
    <p:extLst>
      <p:ext uri="{BB962C8B-B14F-4D97-AF65-F5344CB8AC3E}">
        <p14:creationId xmlns:p14="http://schemas.microsoft.com/office/powerpoint/2010/main" val="2482956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TestHW4.py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54</a:t>
            </a:fld>
            <a:endParaRPr lang="en-US" dirty="0"/>
          </a:p>
        </p:txBody>
      </p:sp>
      <p:pic>
        <p:nvPicPr>
          <p:cNvPr id="7" name="Picture 6"/>
          <p:cNvPicPr>
            <a:picLocks noChangeAspect="1"/>
          </p:cNvPicPr>
          <p:nvPr/>
        </p:nvPicPr>
        <p:blipFill>
          <a:blip r:embed="rId2"/>
          <a:stretch>
            <a:fillRect/>
          </a:stretch>
        </p:blipFill>
        <p:spPr>
          <a:xfrm>
            <a:off x="232596" y="984070"/>
            <a:ext cx="4130398" cy="4061812"/>
          </a:xfrm>
          <a:prstGeom prst="rect">
            <a:avLst/>
          </a:prstGeom>
        </p:spPr>
      </p:pic>
      <p:sp>
        <p:nvSpPr>
          <p:cNvPr id="6" name="TextBox 5"/>
          <p:cNvSpPr txBox="1"/>
          <p:nvPr/>
        </p:nvSpPr>
        <p:spPr>
          <a:xfrm>
            <a:off x="3744686" y="1214482"/>
            <a:ext cx="519901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Load the image into memory</a:t>
            </a:r>
          </a:p>
          <a:p>
            <a:pPr marL="285750" indent="-285750">
              <a:buFont typeface="Arial" panose="020B0604020202020204" pitchFamily="34" charset="0"/>
              <a:buChar char="•"/>
            </a:pPr>
            <a:r>
              <a:rPr lang="en-US" dirty="0" smtClean="0"/>
              <a:t>Add noise that aligns with the trained model</a:t>
            </a:r>
          </a:p>
          <a:p>
            <a:pPr marL="285750" indent="-285750">
              <a:buFont typeface="Arial" panose="020B0604020202020204" pitchFamily="34" charset="0"/>
              <a:buChar char="•"/>
            </a:pPr>
            <a:r>
              <a:rPr lang="en-US" dirty="0" smtClean="0"/>
              <a:t>Calculate the PSNR of noisy image</a:t>
            </a:r>
          </a:p>
          <a:p>
            <a:pPr marL="285750" indent="-285750">
              <a:buFont typeface="Arial" panose="020B0604020202020204" pitchFamily="34" charset="0"/>
              <a:buChar char="•"/>
            </a:pPr>
            <a:r>
              <a:rPr lang="en-US" dirty="0" smtClean="0"/>
              <a:t>Apply the Wiener Filter and calculate PSNR</a:t>
            </a:r>
          </a:p>
          <a:p>
            <a:pPr marL="285750" indent="-285750">
              <a:buFont typeface="Arial" panose="020B0604020202020204" pitchFamily="34" charset="0"/>
              <a:buChar char="•"/>
            </a:pPr>
            <a:r>
              <a:rPr lang="en-US" dirty="0" smtClean="0"/>
              <a:t>Apply the CNN to generate the residual image</a:t>
            </a:r>
          </a:p>
          <a:p>
            <a:pPr marL="285750" indent="-285750">
              <a:buFont typeface="Arial" panose="020B0604020202020204" pitchFamily="34" charset="0"/>
              <a:buChar char="•"/>
            </a:pPr>
            <a:r>
              <a:rPr lang="en-US" dirty="0" smtClean="0"/>
              <a:t>Subtract the residual image from the input image</a:t>
            </a:r>
          </a:p>
          <a:p>
            <a:pPr marL="285750" indent="-285750">
              <a:buFont typeface="Arial" panose="020B0604020202020204" pitchFamily="34" charset="0"/>
              <a:buChar char="•"/>
            </a:pPr>
            <a:r>
              <a:rPr lang="en-US" dirty="0" smtClean="0"/>
              <a:t>Calculate PSNR</a:t>
            </a:r>
            <a:endParaRPr lang="en-US" dirty="0"/>
          </a:p>
        </p:txBody>
      </p:sp>
    </p:spTree>
    <p:extLst>
      <p:ext uri="{BB962C8B-B14F-4D97-AF65-F5344CB8AC3E}">
        <p14:creationId xmlns:p14="http://schemas.microsoft.com/office/powerpoint/2010/main" val="32371592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590" y="1137999"/>
            <a:ext cx="4686706" cy="2370025"/>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TestHW4.py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55</a:t>
            </a:fld>
            <a:endParaRPr lang="en-US" dirty="0"/>
          </a:p>
        </p:txBody>
      </p:sp>
      <p:sp>
        <p:nvSpPr>
          <p:cNvPr id="6" name="TextBox 5"/>
          <p:cNvSpPr txBox="1"/>
          <p:nvPr/>
        </p:nvSpPr>
        <p:spPr>
          <a:xfrm>
            <a:off x="3744686" y="1144810"/>
            <a:ext cx="5199017"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smtClean="0"/>
              <a:t>Plot the original image</a:t>
            </a:r>
          </a:p>
          <a:p>
            <a:pPr marL="285750" indent="-285750">
              <a:buFont typeface="Arial" panose="020B0604020202020204" pitchFamily="34" charset="0"/>
              <a:buChar char="•"/>
            </a:pPr>
            <a:r>
              <a:rPr lang="en-US" dirty="0" smtClean="0"/>
              <a:t>Plot the Noisy Image</a:t>
            </a:r>
          </a:p>
          <a:p>
            <a:pPr marL="285750" indent="-285750">
              <a:buFont typeface="Arial" panose="020B0604020202020204" pitchFamily="34" charset="0"/>
              <a:buChar char="•"/>
            </a:pPr>
            <a:r>
              <a:rPr lang="en-US" dirty="0" smtClean="0"/>
              <a:t>Plot the filtered images</a:t>
            </a:r>
            <a:endParaRPr lang="en-US" dirty="0"/>
          </a:p>
        </p:txBody>
      </p:sp>
    </p:spTree>
    <p:extLst>
      <p:ext uri="{BB962C8B-B14F-4D97-AF65-F5344CB8AC3E}">
        <p14:creationId xmlns:p14="http://schemas.microsoft.com/office/powerpoint/2010/main" val="4743171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testNoiseGenerator.py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56</a:t>
            </a:fld>
            <a:endParaRPr lang="en-US" dirty="0"/>
          </a:p>
        </p:txBody>
      </p:sp>
      <p:pic>
        <p:nvPicPr>
          <p:cNvPr id="7" name="Picture 6"/>
          <p:cNvPicPr>
            <a:picLocks noChangeAspect="1"/>
          </p:cNvPicPr>
          <p:nvPr/>
        </p:nvPicPr>
        <p:blipFill>
          <a:blip r:embed="rId2"/>
          <a:stretch>
            <a:fillRect/>
          </a:stretch>
        </p:blipFill>
        <p:spPr>
          <a:xfrm>
            <a:off x="212621" y="984070"/>
            <a:ext cx="4503810" cy="3749365"/>
          </a:xfrm>
          <a:prstGeom prst="rect">
            <a:avLst/>
          </a:prstGeom>
        </p:spPr>
      </p:pic>
      <p:sp>
        <p:nvSpPr>
          <p:cNvPr id="8" name="TextBox 7"/>
          <p:cNvSpPr txBox="1"/>
          <p:nvPr/>
        </p:nvSpPr>
        <p:spPr>
          <a:xfrm>
            <a:off x="5129349" y="1489166"/>
            <a:ext cx="3811556"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Import the correct libraries</a:t>
            </a:r>
          </a:p>
          <a:p>
            <a:pPr marL="285750" indent="-285750">
              <a:buFont typeface="Arial" panose="020B0604020202020204" pitchFamily="34" charset="0"/>
              <a:buChar char="•"/>
            </a:pPr>
            <a:r>
              <a:rPr lang="en-US" dirty="0" smtClean="0"/>
              <a:t>Select the type of noise to generate</a:t>
            </a:r>
            <a:endParaRPr lang="en-US" dirty="0"/>
          </a:p>
        </p:txBody>
      </p:sp>
    </p:spTree>
    <p:extLst>
      <p:ext uri="{BB962C8B-B14F-4D97-AF65-F5344CB8AC3E}">
        <p14:creationId xmlns:p14="http://schemas.microsoft.com/office/powerpoint/2010/main" val="3660316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testNoiseGenerator.py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57</a:t>
            </a:fld>
            <a:endParaRPr lang="en-US" dirty="0"/>
          </a:p>
        </p:txBody>
      </p:sp>
      <p:pic>
        <p:nvPicPr>
          <p:cNvPr id="3" name="Picture 2"/>
          <p:cNvPicPr>
            <a:picLocks noChangeAspect="1"/>
          </p:cNvPicPr>
          <p:nvPr/>
        </p:nvPicPr>
        <p:blipFill>
          <a:blip r:embed="rId2"/>
          <a:stretch>
            <a:fillRect/>
          </a:stretch>
        </p:blipFill>
        <p:spPr>
          <a:xfrm>
            <a:off x="253939" y="1046461"/>
            <a:ext cx="5570703" cy="4625741"/>
          </a:xfrm>
          <a:prstGeom prst="rect">
            <a:avLst/>
          </a:prstGeom>
        </p:spPr>
      </p:pic>
      <p:sp>
        <p:nvSpPr>
          <p:cNvPr id="8" name="TextBox 7"/>
          <p:cNvSpPr txBox="1"/>
          <p:nvPr/>
        </p:nvSpPr>
        <p:spPr>
          <a:xfrm>
            <a:off x="5066594" y="1453306"/>
            <a:ext cx="4008085" cy="92333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Generate Gaussian White Noise</a:t>
            </a:r>
          </a:p>
          <a:p>
            <a:pPr marL="285750" indent="-285750">
              <a:buFont typeface="Arial" panose="020B0604020202020204" pitchFamily="34" charset="0"/>
              <a:buChar char="•"/>
            </a:pPr>
            <a:r>
              <a:rPr lang="en-US" dirty="0" smtClean="0"/>
              <a:t>Generate Motion Noise</a:t>
            </a:r>
          </a:p>
          <a:p>
            <a:pPr marL="285750" indent="-285750">
              <a:buFont typeface="Arial" panose="020B0604020202020204" pitchFamily="34" charset="0"/>
              <a:buChar char="•"/>
            </a:pPr>
            <a:r>
              <a:rPr lang="en-US" dirty="0" smtClean="0"/>
              <a:t>Generate Gaussian Smoothing Noise</a:t>
            </a:r>
            <a:endParaRPr lang="en-US" dirty="0"/>
          </a:p>
        </p:txBody>
      </p:sp>
    </p:spTree>
    <p:extLst>
      <p:ext uri="{BB962C8B-B14F-4D97-AF65-F5344CB8AC3E}">
        <p14:creationId xmlns:p14="http://schemas.microsoft.com/office/powerpoint/2010/main" val="28913509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2282" y="984070"/>
            <a:ext cx="5700254" cy="4244708"/>
          </a:xfrm>
          <a:prstGeom prst="rect">
            <a:avLst/>
          </a:prstGeom>
        </p:spPr>
      </p:pic>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testNoiseGenerator.py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58</a:t>
            </a:fld>
            <a:endParaRPr lang="en-US" dirty="0"/>
          </a:p>
        </p:txBody>
      </p:sp>
      <p:sp>
        <p:nvSpPr>
          <p:cNvPr id="8" name="TextBox 7"/>
          <p:cNvSpPr txBox="1"/>
          <p:nvPr/>
        </p:nvSpPr>
        <p:spPr>
          <a:xfrm>
            <a:off x="3298149" y="2681474"/>
            <a:ext cx="5428217"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smtClean="0"/>
              <a:t>Generate Motion Point Spread Function</a:t>
            </a:r>
          </a:p>
          <a:p>
            <a:pPr marL="285750" indent="-285750">
              <a:buFont typeface="Arial" panose="020B0604020202020204" pitchFamily="34" charset="0"/>
              <a:buChar char="•"/>
            </a:pPr>
            <a:r>
              <a:rPr lang="en-US" dirty="0" smtClean="0"/>
              <a:t>Generate Gaussian Smoothing Point Spread Function</a:t>
            </a:r>
            <a:endParaRPr lang="en-US" dirty="0"/>
          </a:p>
        </p:txBody>
      </p:sp>
    </p:spTree>
    <p:extLst>
      <p:ext uri="{BB962C8B-B14F-4D97-AF65-F5344CB8AC3E}">
        <p14:creationId xmlns:p14="http://schemas.microsoft.com/office/powerpoint/2010/main" val="25641966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Testing Parameters:</a:t>
            </a:r>
            <a:endParaRPr lang="en-US" dirty="0"/>
          </a:p>
        </p:txBody>
      </p:sp>
      <p:sp>
        <p:nvSpPr>
          <p:cNvPr id="3" name="Content Placeholder 2"/>
          <p:cNvSpPr>
            <a:spLocks noGrp="1"/>
          </p:cNvSpPr>
          <p:nvPr>
            <p:ph idx="1"/>
          </p:nvPr>
        </p:nvSpPr>
        <p:spPr>
          <a:xfrm>
            <a:off x="457200" y="1356360"/>
            <a:ext cx="8229600" cy="4878977"/>
          </a:xfrm>
        </p:spPr>
        <p:txBody>
          <a:bodyPr>
            <a:normAutofit fontScale="77500" lnSpcReduction="20000"/>
          </a:bodyPr>
          <a:lstStyle/>
          <a:p>
            <a:r>
              <a:rPr lang="en-US" dirty="0" smtClean="0"/>
              <a:t>For Testing, we chose the models trained with 500 training images since they seemed to have the best convergence.</a:t>
            </a:r>
          </a:p>
          <a:p>
            <a:r>
              <a:rPr lang="en-US" dirty="0" smtClean="0"/>
              <a:t>We tested our network against Lena and </a:t>
            </a:r>
            <a:r>
              <a:rPr lang="en-US" dirty="0" smtClean="0"/>
              <a:t>Cameraman</a:t>
            </a:r>
          </a:p>
          <a:p>
            <a:r>
              <a:rPr lang="en-US" dirty="0"/>
              <a:t>For Additive Gaussian White Noise</a:t>
            </a:r>
          </a:p>
          <a:p>
            <a:pPr lvl="1"/>
            <a:r>
              <a:rPr lang="en-US" dirty="0"/>
              <a:t>Mean: 0</a:t>
            </a:r>
          </a:p>
          <a:p>
            <a:pPr lvl="1"/>
            <a:r>
              <a:rPr lang="en-US" dirty="0"/>
              <a:t>Std.: 2.0</a:t>
            </a:r>
          </a:p>
          <a:p>
            <a:r>
              <a:rPr lang="en-US" dirty="0"/>
              <a:t>For Motion Noise/Blurring</a:t>
            </a:r>
          </a:p>
          <a:p>
            <a:pPr lvl="1"/>
            <a:r>
              <a:rPr lang="en-US" dirty="0"/>
              <a:t>Angle from 0: 11</a:t>
            </a:r>
          </a:p>
          <a:p>
            <a:pPr lvl="1"/>
            <a:r>
              <a:rPr lang="en-US" dirty="0"/>
              <a:t>Length: 21</a:t>
            </a:r>
          </a:p>
          <a:p>
            <a:r>
              <a:rPr lang="en-US" dirty="0"/>
              <a:t>For Gaussian Smoothing Noise</a:t>
            </a:r>
          </a:p>
          <a:p>
            <a:pPr lvl="1"/>
            <a:r>
              <a:rPr lang="en-US" dirty="0"/>
              <a:t>Mean: 0</a:t>
            </a:r>
          </a:p>
          <a:p>
            <a:pPr lvl="1"/>
            <a:r>
              <a:rPr lang="en-US" dirty="0"/>
              <a:t>Std.: </a:t>
            </a:r>
            <a:r>
              <a:rPr lang="en-US" dirty="0" smtClean="0"/>
              <a:t>2.0</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59</a:t>
            </a:fld>
            <a:endParaRPr lang="en-US" dirty="0"/>
          </a:p>
        </p:txBody>
      </p:sp>
    </p:spTree>
    <p:extLst>
      <p:ext uri="{BB962C8B-B14F-4D97-AF65-F5344CB8AC3E}">
        <p14:creationId xmlns:p14="http://schemas.microsoft.com/office/powerpoint/2010/main" val="3557535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3729445"/>
          </a:xfrm>
        </p:spPr>
        <p:txBody>
          <a:bodyPr>
            <a:normAutofit fontScale="47500" lnSpcReduction="20000"/>
          </a:bodyPr>
          <a:lstStyle/>
          <a:p>
            <a:r>
              <a:rPr lang="en-US" dirty="0"/>
              <a:t>Q1 [60pts]: Design a VDSR like residual learning network, with 4 and 8 residual blocks, and a predictor that is just Gaussian smoothing with sigma=2.0, i.e. your residual learning target, is im1 - </a:t>
            </a:r>
            <a:r>
              <a:rPr lang="en-US" dirty="0" err="1"/>
              <a:t>imfilter</a:t>
            </a:r>
            <a:r>
              <a:rPr lang="en-US" dirty="0"/>
              <a:t>(im1, h3) as in the example code;</a:t>
            </a:r>
          </a:p>
          <a:p>
            <a:pPr lvl="0"/>
            <a:endParaRPr lang="en-US" altLang="en-US" dirty="0" smtClean="0"/>
          </a:p>
          <a:p>
            <a:pPr lvl="0"/>
            <a:endParaRPr lang="en-US" altLang="en-US" dirty="0"/>
          </a:p>
          <a:p>
            <a:pPr lvl="0"/>
            <a:endParaRPr lang="en-US" altLang="en-US" dirty="0" smtClean="0"/>
          </a:p>
          <a:p>
            <a:pPr lvl="0"/>
            <a:endParaRPr lang="en-US" altLang="en-US" dirty="0"/>
          </a:p>
          <a:p>
            <a:pPr lvl="0"/>
            <a:endParaRPr lang="en-US" altLang="en-US" dirty="0" smtClean="0"/>
          </a:p>
          <a:p>
            <a:pPr lvl="0"/>
            <a:endParaRPr lang="en-US" altLang="en-US" dirty="0"/>
          </a:p>
          <a:p>
            <a:pPr lvl="0"/>
            <a:endParaRPr lang="en-US" altLang="en-US" dirty="0" smtClean="0"/>
          </a:p>
          <a:p>
            <a:pPr lvl="0"/>
            <a:endParaRPr lang="en-US" altLang="en-US" dirty="0"/>
          </a:p>
          <a:p>
            <a:pPr lvl="0"/>
            <a:endParaRPr lang="en-US" altLang="en-US" dirty="0" smtClean="0"/>
          </a:p>
          <a:p>
            <a:pPr lvl="0"/>
            <a:endParaRPr lang="en-US" altLang="en-US" dirty="0"/>
          </a:p>
          <a:p>
            <a:pPr lvl="0"/>
            <a:endParaRPr lang="en-US" altLang="en-US" dirty="0" smtClean="0"/>
          </a:p>
          <a:p>
            <a:pPr lvl="0"/>
            <a:endParaRPr lang="en-US" altLang="en-US" dirty="0"/>
          </a:p>
          <a:p>
            <a:r>
              <a:rPr lang="en-US" dirty="0"/>
              <a:t>Q2[40pts]: Show restoration results in the format below:</a:t>
            </a:r>
          </a:p>
          <a:p>
            <a:pPr lvl="0"/>
            <a:endParaRPr lang="en-US" alt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6</a:t>
            </a:fld>
            <a:endParaRPr lang="en-US" dirty="0"/>
          </a:p>
        </p:txBody>
      </p:sp>
      <p:pic>
        <p:nvPicPr>
          <p:cNvPr id="12" name="Picture 11" descr="IMG_256"/>
          <p:cNvPicPr/>
          <p:nvPr/>
        </p:nvPicPr>
        <p:blipFill>
          <a:blip r:embed="rId2"/>
          <a:stretch>
            <a:fillRect/>
          </a:stretch>
        </p:blipFill>
        <p:spPr>
          <a:xfrm>
            <a:off x="1998027" y="2051729"/>
            <a:ext cx="5147945" cy="2338705"/>
          </a:xfrm>
          <a:prstGeom prst="rect">
            <a:avLst/>
          </a:prstGeom>
          <a:noFill/>
          <a:ln w="9525">
            <a:noFill/>
          </a:ln>
        </p:spPr>
      </p:pic>
      <p:pic>
        <p:nvPicPr>
          <p:cNvPr id="13" name="Picture 12"/>
          <p:cNvPicPr/>
          <p:nvPr/>
        </p:nvPicPr>
        <p:blipFill>
          <a:blip r:embed="rId3"/>
          <a:stretch>
            <a:fillRect/>
          </a:stretch>
        </p:blipFill>
        <p:spPr>
          <a:xfrm>
            <a:off x="5671639" y="4500245"/>
            <a:ext cx="2816860" cy="2221230"/>
          </a:xfrm>
          <a:prstGeom prst="rect">
            <a:avLst/>
          </a:prstGeom>
          <a:noFill/>
          <a:ln>
            <a:noFill/>
          </a:ln>
        </p:spPr>
      </p:pic>
    </p:spTree>
    <p:extLst>
      <p:ext uri="{BB962C8B-B14F-4D97-AF65-F5344CB8AC3E}">
        <p14:creationId xmlns:p14="http://schemas.microsoft.com/office/powerpoint/2010/main" val="39328607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No Noise 4 Layers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09" y="1611067"/>
            <a:ext cx="4124744" cy="31279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908" y="1544148"/>
            <a:ext cx="4532078" cy="3388336"/>
          </a:xfrm>
          <a:prstGeom prst="rect">
            <a:avLst/>
          </a:prstGeom>
        </p:spPr>
      </p:pic>
    </p:spTree>
    <p:extLst>
      <p:ext uri="{BB962C8B-B14F-4D97-AF65-F5344CB8AC3E}">
        <p14:creationId xmlns:p14="http://schemas.microsoft.com/office/powerpoint/2010/main" val="2141513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No Noise 8 Layers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39" y="1512277"/>
            <a:ext cx="4135586" cy="30758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575" y="1512277"/>
            <a:ext cx="4491977" cy="3353166"/>
          </a:xfrm>
          <a:prstGeom prst="rect">
            <a:avLst/>
          </a:prstGeom>
        </p:spPr>
      </p:pic>
    </p:spTree>
    <p:extLst>
      <p:ext uri="{BB962C8B-B14F-4D97-AF65-F5344CB8AC3E}">
        <p14:creationId xmlns:p14="http://schemas.microsoft.com/office/powerpoint/2010/main" val="2669072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AGW Only 4 Layers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6" y="1565031"/>
            <a:ext cx="4168696" cy="31069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942" y="1626577"/>
            <a:ext cx="4079734" cy="3045435"/>
          </a:xfrm>
          <a:prstGeom prst="rect">
            <a:avLst/>
          </a:prstGeom>
        </p:spPr>
      </p:pic>
    </p:spTree>
    <p:extLst>
      <p:ext uri="{BB962C8B-B14F-4D97-AF65-F5344CB8AC3E}">
        <p14:creationId xmlns:p14="http://schemas.microsoft.com/office/powerpoint/2010/main" val="3417537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AGW Only 8 Layers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0" y="1529861"/>
            <a:ext cx="4337019" cy="324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769" y="1529861"/>
            <a:ext cx="4466492" cy="3349869"/>
          </a:xfrm>
          <a:prstGeom prst="rect">
            <a:avLst/>
          </a:prstGeom>
        </p:spPr>
      </p:pic>
    </p:spTree>
    <p:extLst>
      <p:ext uri="{BB962C8B-B14F-4D97-AF65-F5344CB8AC3E}">
        <p14:creationId xmlns:p14="http://schemas.microsoft.com/office/powerpoint/2010/main" val="943559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Motion Plus AGW 4 Layers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7" y="1679331"/>
            <a:ext cx="4290053" cy="32124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727" y="1573822"/>
            <a:ext cx="4755862" cy="3559419"/>
          </a:xfrm>
          <a:prstGeom prst="rect">
            <a:avLst/>
          </a:prstGeom>
        </p:spPr>
      </p:pic>
    </p:spTree>
    <p:extLst>
      <p:ext uri="{BB962C8B-B14F-4D97-AF65-F5344CB8AC3E}">
        <p14:creationId xmlns:p14="http://schemas.microsoft.com/office/powerpoint/2010/main" val="2317890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Motion Plus AGW 8 Layers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27" y="1624641"/>
            <a:ext cx="4259873" cy="32016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71" y="1532121"/>
            <a:ext cx="4474658" cy="3357750"/>
          </a:xfrm>
          <a:prstGeom prst="rect">
            <a:avLst/>
          </a:prstGeom>
        </p:spPr>
      </p:pic>
    </p:spTree>
    <p:extLst>
      <p:ext uri="{BB962C8B-B14F-4D97-AF65-F5344CB8AC3E}">
        <p14:creationId xmlns:p14="http://schemas.microsoft.com/office/powerpoint/2010/main" val="4212610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Smoothing Plus AGW 4 Layers</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17638"/>
            <a:ext cx="4255110" cy="31829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90" y="1417638"/>
            <a:ext cx="4320514" cy="3253887"/>
          </a:xfrm>
          <a:prstGeom prst="rect">
            <a:avLst/>
          </a:prstGeom>
        </p:spPr>
      </p:pic>
    </p:spTree>
    <p:extLst>
      <p:ext uri="{BB962C8B-B14F-4D97-AF65-F5344CB8AC3E}">
        <p14:creationId xmlns:p14="http://schemas.microsoft.com/office/powerpoint/2010/main" val="2530780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Testing: Smoothing Plus AGW 8 Layers</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17" y="1487610"/>
            <a:ext cx="4146822" cy="31117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939" y="1417638"/>
            <a:ext cx="4337861" cy="3251688"/>
          </a:xfrm>
          <a:prstGeom prst="rect">
            <a:avLst/>
          </a:prstGeom>
        </p:spPr>
      </p:pic>
    </p:spTree>
    <p:extLst>
      <p:ext uri="{BB962C8B-B14F-4D97-AF65-F5344CB8AC3E}">
        <p14:creationId xmlns:p14="http://schemas.microsoft.com/office/powerpoint/2010/main" val="79314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Discussion: Testing – CNN</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smtClean="0"/>
              <a:t>In all cases, the CNN was able to filter out the Gaussian White Noise and increase the PSNR of the noisy image. This is because the CNN is capable of learning the residual noise characteristics and filtering them out effectively.</a:t>
            </a:r>
          </a:p>
          <a:p>
            <a:r>
              <a:rPr lang="en-US" dirty="0" smtClean="0"/>
              <a:t>AGN: the CNN effectively filters out the AGN only images and produces strong filtering results.</a:t>
            </a:r>
          </a:p>
          <a:p>
            <a:r>
              <a:rPr lang="en-US" dirty="0" smtClean="0"/>
              <a:t>Motion: the CNN seem to be least effective on Motion plus AGN. This is because motion noise is more complex and requires a deeper network and the noise parameters are more effectively learned if AGN is NOT present.</a:t>
            </a:r>
          </a:p>
          <a:p>
            <a:r>
              <a:rPr lang="en-US" dirty="0" smtClean="0"/>
              <a:t>Smoothing: the CNN very effectively </a:t>
            </a:r>
            <a:r>
              <a:rPr lang="en-US" dirty="0" err="1" smtClean="0"/>
              <a:t>denoises</a:t>
            </a:r>
            <a:r>
              <a:rPr lang="en-US" dirty="0" smtClean="0"/>
              <a:t> the images when AGN and Gaussian smoothing noise are present</a:t>
            </a:r>
          </a:p>
        </p:txBody>
      </p:sp>
    </p:spTree>
    <p:extLst>
      <p:ext uri="{BB962C8B-B14F-4D97-AF65-F5344CB8AC3E}">
        <p14:creationId xmlns:p14="http://schemas.microsoft.com/office/powerpoint/2010/main" val="995331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Discussion: Testing – Wiener Filter</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smtClean="0"/>
              <a:t>In all cases, the Wiener Filter ‘seemed’ to perform poorly on filtering out any type of noise. The PSNR was lower than the original noisy image. This performance is because </a:t>
            </a:r>
            <a:r>
              <a:rPr lang="en-US" b="1" dirty="0" smtClean="0"/>
              <a:t>the Wiener Filter works best on Motion Noise Only</a:t>
            </a:r>
          </a:p>
          <a:p>
            <a:r>
              <a:rPr lang="en-US" dirty="0" smtClean="0"/>
              <a:t>AGN: Qualitatively, the Wiener Filter produced a cleaner image than the noisy counterpart. However, the PSNR appears to be lower.</a:t>
            </a:r>
          </a:p>
          <a:p>
            <a:r>
              <a:rPr lang="en-US" dirty="0" smtClean="0"/>
              <a:t>Motion: </a:t>
            </a:r>
            <a:r>
              <a:rPr lang="en-US" dirty="0"/>
              <a:t>Qualitatively, the Wiener Filter produced a cleaner image than the noisy counterpart. However, the PSNR appears to be lower</a:t>
            </a:r>
            <a:r>
              <a:rPr lang="en-US" dirty="0" smtClean="0"/>
              <a:t>.</a:t>
            </a:r>
          </a:p>
          <a:p>
            <a:r>
              <a:rPr lang="en-US" dirty="0" smtClean="0"/>
              <a:t>Smoothing: </a:t>
            </a:r>
            <a:r>
              <a:rPr lang="en-US" dirty="0"/>
              <a:t>Qualitatively, the Wiener Filter produced a cleaner image than the noisy counterpart. However, the PSNR appears to be lower</a:t>
            </a:r>
            <a:r>
              <a:rPr lang="en-US" dirty="0" smtClean="0"/>
              <a:t>.</a:t>
            </a:r>
          </a:p>
        </p:txBody>
      </p:sp>
    </p:spTree>
    <p:extLst>
      <p:ext uri="{BB962C8B-B14F-4D97-AF65-F5344CB8AC3E}">
        <p14:creationId xmlns:p14="http://schemas.microsoft.com/office/powerpoint/2010/main" val="3912121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4999990"/>
          </a:xfrm>
        </p:spPr>
        <p:txBody>
          <a:bodyPr>
            <a:normAutofit fontScale="55000" lnSpcReduction="20000"/>
          </a:bodyPr>
          <a:lstStyle/>
          <a:p>
            <a:pPr marL="0" indent="0">
              <a:buNone/>
            </a:pPr>
            <a:endParaRPr lang="en-US" dirty="0" smtClean="0"/>
          </a:p>
          <a:p>
            <a:r>
              <a:rPr lang="en-US" dirty="0"/>
              <a:t>Q1 [60pts]: Design a VDSR like residual learning network, with 4 and 8 residual blocks, and a predictor that is just Gaussian smoothing with sigma=2.0, i.e. your residual learning target, is im1 - </a:t>
            </a:r>
            <a:r>
              <a:rPr lang="en-US" dirty="0" err="1"/>
              <a:t>imfilter</a:t>
            </a:r>
            <a:r>
              <a:rPr lang="en-US" dirty="0"/>
              <a:t>(im1, h3) as in the example code;</a:t>
            </a:r>
          </a:p>
          <a:p>
            <a:r>
              <a:rPr lang="en-US" dirty="0" smtClean="0"/>
              <a:t>Q2[40pts</a:t>
            </a:r>
            <a:r>
              <a:rPr lang="en-US" dirty="0"/>
              <a:t>]: Show restoration results in the format below:</a:t>
            </a:r>
          </a:p>
          <a:p>
            <a:pPr marL="0" indent="0">
              <a:buNone/>
            </a:pPr>
            <a:endParaRPr lang="en-US" dirty="0"/>
          </a:p>
          <a:p>
            <a:pPr marL="0" indent="0">
              <a:buNone/>
            </a:pPr>
            <a:r>
              <a:rPr lang="en-US" dirty="0" smtClean="0"/>
              <a:t>Your </a:t>
            </a:r>
            <a:r>
              <a:rPr lang="en-US" dirty="0"/>
              <a:t>report must involve:</a:t>
            </a:r>
          </a:p>
          <a:p>
            <a:r>
              <a:rPr lang="en-US" b="1" strike="sngStrike" dirty="0" smtClean="0"/>
              <a:t>Introduction</a:t>
            </a:r>
            <a:endParaRPr lang="en-US" b="1" strike="sngStrike" dirty="0"/>
          </a:p>
          <a:p>
            <a:r>
              <a:rPr lang="en-US" dirty="0" smtClean="0"/>
              <a:t>Explanation </a:t>
            </a:r>
            <a:r>
              <a:rPr lang="en-US" dirty="0"/>
              <a:t>of key lines</a:t>
            </a:r>
          </a:p>
          <a:p>
            <a:r>
              <a:rPr lang="en-US" dirty="0" smtClean="0"/>
              <a:t>Hyper-parameters </a:t>
            </a:r>
            <a:r>
              <a:rPr lang="en-US" dirty="0"/>
              <a:t>adjustment (learning rate, number of layers, etc..)</a:t>
            </a:r>
          </a:p>
          <a:p>
            <a:r>
              <a:rPr lang="en-US" dirty="0" smtClean="0"/>
              <a:t>Training </a:t>
            </a:r>
            <a:r>
              <a:rPr lang="en-US" dirty="0"/>
              <a:t>results on </a:t>
            </a:r>
            <a:r>
              <a:rPr lang="en-US" b="1" dirty="0"/>
              <a:t>one dataset two types of noisy images</a:t>
            </a:r>
            <a:r>
              <a:rPr lang="en-US" dirty="0"/>
              <a:t>:</a:t>
            </a:r>
          </a:p>
          <a:p>
            <a:pPr lvl="1"/>
            <a:r>
              <a:rPr lang="en-US" dirty="0" smtClean="0"/>
              <a:t>The </a:t>
            </a:r>
            <a:r>
              <a:rPr lang="en-US" dirty="0"/>
              <a:t>loss curve of training &amp; validation set (figure)</a:t>
            </a:r>
          </a:p>
          <a:p>
            <a:pPr lvl="1"/>
            <a:r>
              <a:rPr lang="en-US" dirty="0" smtClean="0"/>
              <a:t>The </a:t>
            </a:r>
            <a:r>
              <a:rPr lang="en-US" dirty="0"/>
              <a:t>average PSNR curve of validation set (figure)</a:t>
            </a:r>
          </a:p>
          <a:p>
            <a:pPr lvl="1"/>
            <a:r>
              <a:rPr lang="en-US" dirty="0" smtClean="0"/>
              <a:t>The </a:t>
            </a:r>
            <a:r>
              <a:rPr lang="en-US" dirty="0"/>
              <a:t>results on testing set between </a:t>
            </a:r>
            <a:r>
              <a:rPr lang="en-US" b="1" dirty="0"/>
              <a:t>wiener filer </a:t>
            </a:r>
            <a:r>
              <a:rPr lang="en-US" dirty="0"/>
              <a:t>and </a:t>
            </a:r>
            <a:r>
              <a:rPr lang="en-US" b="1" dirty="0"/>
              <a:t>VDSR </a:t>
            </a:r>
            <a:r>
              <a:rPr lang="en-US" dirty="0"/>
              <a:t>in </a:t>
            </a:r>
            <a:r>
              <a:rPr lang="en-US" dirty="0" smtClean="0"/>
              <a:t>the comparison</a:t>
            </a:r>
            <a:r>
              <a:rPr lang="en-US" dirty="0"/>
              <a:t>.</a:t>
            </a:r>
          </a:p>
          <a:p>
            <a:r>
              <a:rPr lang="en-US" dirty="0" smtClean="0"/>
              <a:t>Result </a:t>
            </a:r>
            <a:r>
              <a:rPr lang="en-US" dirty="0"/>
              <a:t>analysis</a:t>
            </a:r>
          </a:p>
          <a:p>
            <a:r>
              <a:rPr lang="en-US" dirty="0" smtClean="0"/>
              <a:t>Conclusion</a:t>
            </a:r>
            <a:endParaRPr lang="en-US"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7</a:t>
            </a:fld>
            <a:endParaRPr lang="en-US" dirty="0"/>
          </a:p>
        </p:txBody>
      </p:sp>
    </p:spTree>
    <p:extLst>
      <p:ext uri="{BB962C8B-B14F-4D97-AF65-F5344CB8AC3E}">
        <p14:creationId xmlns:p14="http://schemas.microsoft.com/office/powerpoint/2010/main" val="2425019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 CNN vs Wiener Filter</a:t>
            </a:r>
            <a:endParaRPr lang="en-US" sz="3600" dirty="0"/>
          </a:p>
        </p:txBody>
      </p:sp>
      <p:sp>
        <p:nvSpPr>
          <p:cNvPr id="4" name="Text Placeholder 3"/>
          <p:cNvSpPr>
            <a:spLocks noGrp="1"/>
          </p:cNvSpPr>
          <p:nvPr>
            <p:ph type="body" idx="1"/>
          </p:nvPr>
        </p:nvSpPr>
        <p:spPr/>
        <p:txBody>
          <a:bodyPr/>
          <a:lstStyle/>
          <a:p>
            <a:r>
              <a:rPr lang="en-US" dirty="0" smtClean="0"/>
              <a:t>CNN</a:t>
            </a:r>
            <a:endParaRPr lang="en-US" dirty="0"/>
          </a:p>
        </p:txBody>
      </p:sp>
      <p:sp>
        <p:nvSpPr>
          <p:cNvPr id="5" name="Content Placeholder 4"/>
          <p:cNvSpPr>
            <a:spLocks noGrp="1"/>
          </p:cNvSpPr>
          <p:nvPr>
            <p:ph sz="half" idx="2"/>
          </p:nvPr>
        </p:nvSpPr>
        <p:spPr/>
        <p:txBody>
          <a:bodyPr/>
          <a:lstStyle/>
          <a:p>
            <a:r>
              <a:rPr lang="en-US" dirty="0" smtClean="0"/>
              <a:t>Filters out AGN effectively</a:t>
            </a:r>
          </a:p>
          <a:p>
            <a:r>
              <a:rPr lang="en-US" dirty="0" smtClean="0"/>
              <a:t>Filters out Gaussian Smoothing effectively</a:t>
            </a:r>
          </a:p>
          <a:p>
            <a:r>
              <a:rPr lang="en-US" dirty="0" smtClean="0"/>
              <a:t>Does not perform as well on Motion noise, but will still increase the PSNR of the image.</a:t>
            </a:r>
            <a:endParaRPr lang="en-US" dirty="0"/>
          </a:p>
        </p:txBody>
      </p:sp>
      <p:sp>
        <p:nvSpPr>
          <p:cNvPr id="6" name="Text Placeholder 5"/>
          <p:cNvSpPr>
            <a:spLocks noGrp="1"/>
          </p:cNvSpPr>
          <p:nvPr>
            <p:ph type="body" sz="quarter" idx="3"/>
          </p:nvPr>
        </p:nvSpPr>
        <p:spPr/>
        <p:txBody>
          <a:bodyPr/>
          <a:lstStyle/>
          <a:p>
            <a:r>
              <a:rPr lang="en-US" dirty="0" smtClean="0"/>
              <a:t>Wiener Filter</a:t>
            </a:r>
            <a:endParaRPr lang="en-US" dirty="0"/>
          </a:p>
        </p:txBody>
      </p:sp>
      <p:sp>
        <p:nvSpPr>
          <p:cNvPr id="7" name="Content Placeholder 6"/>
          <p:cNvSpPr>
            <a:spLocks noGrp="1"/>
          </p:cNvSpPr>
          <p:nvPr>
            <p:ph sz="quarter" idx="4"/>
          </p:nvPr>
        </p:nvSpPr>
        <p:spPr>
          <a:xfrm>
            <a:off x="4645025" y="2174875"/>
            <a:ext cx="4041775" cy="3803894"/>
          </a:xfrm>
        </p:spPr>
        <p:txBody>
          <a:bodyPr/>
          <a:lstStyle/>
          <a:p>
            <a:r>
              <a:rPr lang="en-US" dirty="0" smtClean="0"/>
              <a:t>Produces good qualitative results, though the PSNR does not back it up.</a:t>
            </a:r>
          </a:p>
          <a:p>
            <a:r>
              <a:rPr lang="en-US" dirty="0" smtClean="0"/>
              <a:t>Performs moderately for AGN</a:t>
            </a:r>
          </a:p>
          <a:p>
            <a:r>
              <a:rPr lang="en-US" dirty="0" smtClean="0"/>
              <a:t>Performs better for Motion noise</a:t>
            </a:r>
          </a:p>
          <a:p>
            <a:r>
              <a:rPr lang="en-US" dirty="0" smtClean="0"/>
              <a:t>Performs moderately for Gaussian Smoothing</a:t>
            </a:r>
            <a:endParaRPr lang="en-US" dirty="0"/>
          </a:p>
        </p:txBody>
      </p:sp>
      <p:sp>
        <p:nvSpPr>
          <p:cNvPr id="8" name="TextBox 7"/>
          <p:cNvSpPr txBox="1"/>
          <p:nvPr/>
        </p:nvSpPr>
        <p:spPr>
          <a:xfrm>
            <a:off x="689251" y="5981355"/>
            <a:ext cx="8017772" cy="400110"/>
          </a:xfrm>
          <a:prstGeom prst="rect">
            <a:avLst/>
          </a:prstGeom>
          <a:solidFill>
            <a:srgbClr val="92D050"/>
          </a:solidFill>
        </p:spPr>
        <p:txBody>
          <a:bodyPr wrap="none" rtlCol="0">
            <a:spAutoFit/>
          </a:bodyPr>
          <a:lstStyle/>
          <a:p>
            <a:r>
              <a:rPr lang="en-US" sz="2000" b="1" dirty="0" smtClean="0"/>
              <a:t>In all cases, the CNN outperformed the Wiener Filter for Image </a:t>
            </a:r>
            <a:r>
              <a:rPr lang="en-US" sz="2000" b="1" dirty="0" err="1" smtClean="0"/>
              <a:t>Denoising</a:t>
            </a:r>
            <a:r>
              <a:rPr lang="en-US" sz="2000" b="1" dirty="0" smtClean="0"/>
              <a:t>.</a:t>
            </a:r>
            <a:endParaRPr lang="en-US" sz="2000" b="1" dirty="0"/>
          </a:p>
        </p:txBody>
      </p:sp>
    </p:spTree>
    <p:extLst>
      <p:ext uri="{BB962C8B-B14F-4D97-AF65-F5344CB8AC3E}">
        <p14:creationId xmlns:p14="http://schemas.microsoft.com/office/powerpoint/2010/main" val="3468945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274638"/>
            <a:ext cx="8978537" cy="1143000"/>
          </a:xfrm>
        </p:spPr>
        <p:txBody>
          <a:bodyPr>
            <a:normAutofit/>
          </a:bodyPr>
          <a:lstStyle/>
          <a:p>
            <a:r>
              <a:rPr lang="en-US" dirty="0" smtClean="0"/>
              <a:t>Homework 4 Requirements</a:t>
            </a:r>
            <a:endParaRPr lang="en-US" dirty="0"/>
          </a:p>
        </p:txBody>
      </p:sp>
      <p:sp>
        <p:nvSpPr>
          <p:cNvPr id="3" name="Content Placeholder 2"/>
          <p:cNvSpPr>
            <a:spLocks noGrp="1"/>
          </p:cNvSpPr>
          <p:nvPr>
            <p:ph idx="1"/>
          </p:nvPr>
        </p:nvSpPr>
        <p:spPr>
          <a:xfrm>
            <a:off x="457200" y="1356360"/>
            <a:ext cx="8229600" cy="4999990"/>
          </a:xfrm>
        </p:spPr>
        <p:txBody>
          <a:bodyPr>
            <a:normAutofit fontScale="55000" lnSpcReduction="20000"/>
          </a:bodyPr>
          <a:lstStyle/>
          <a:p>
            <a:pPr marL="0" indent="0">
              <a:buNone/>
            </a:pPr>
            <a:endParaRPr lang="en-US" dirty="0" smtClean="0"/>
          </a:p>
          <a:p>
            <a:r>
              <a:rPr lang="en-US" dirty="0"/>
              <a:t>Q1 [60pts]: </a:t>
            </a:r>
            <a:r>
              <a:rPr lang="en-US" b="1" strike="sngStrike" dirty="0"/>
              <a:t>Design a VDSR like residual learning network, with 4 and 8 residual blocks, and a predictor that is just Gaussian smoothing with sigma=2.0, i.e. your residual learning target, is im1 - </a:t>
            </a:r>
            <a:r>
              <a:rPr lang="en-US" b="1" strike="sngStrike" dirty="0" err="1"/>
              <a:t>imfilter</a:t>
            </a:r>
            <a:r>
              <a:rPr lang="en-US" b="1" strike="sngStrike" dirty="0"/>
              <a:t>(im1, h3) as in the example code;</a:t>
            </a:r>
          </a:p>
          <a:p>
            <a:r>
              <a:rPr lang="en-US" dirty="0" smtClean="0"/>
              <a:t>Q2[40pts</a:t>
            </a:r>
            <a:r>
              <a:rPr lang="en-US" dirty="0"/>
              <a:t>]: </a:t>
            </a:r>
            <a:r>
              <a:rPr lang="en-US" b="1" strike="sngStrike" dirty="0"/>
              <a:t>Show restoration results in the format below:</a:t>
            </a:r>
          </a:p>
          <a:p>
            <a:pPr marL="0" indent="0">
              <a:buNone/>
            </a:pPr>
            <a:endParaRPr lang="en-US" b="1" dirty="0"/>
          </a:p>
          <a:p>
            <a:pPr marL="0" indent="0">
              <a:buNone/>
            </a:pPr>
            <a:r>
              <a:rPr lang="en-US" b="1" dirty="0" smtClean="0"/>
              <a:t>Your </a:t>
            </a:r>
            <a:r>
              <a:rPr lang="en-US" b="1" dirty="0"/>
              <a:t>report must involve:</a:t>
            </a:r>
          </a:p>
          <a:p>
            <a:r>
              <a:rPr lang="en-US" b="1" strike="sngStrike" dirty="0" smtClean="0"/>
              <a:t>Introduction</a:t>
            </a:r>
            <a:endParaRPr lang="en-US" b="1" strike="sngStrike" dirty="0"/>
          </a:p>
          <a:p>
            <a:r>
              <a:rPr lang="en-US" b="1" strike="sngStrike" dirty="0" smtClean="0"/>
              <a:t>Explanation </a:t>
            </a:r>
            <a:r>
              <a:rPr lang="en-US" b="1" strike="sngStrike" dirty="0"/>
              <a:t>of key lines</a:t>
            </a:r>
          </a:p>
          <a:p>
            <a:r>
              <a:rPr lang="en-US" b="1" strike="sngStrike" dirty="0" smtClean="0"/>
              <a:t>Hyper-parameters </a:t>
            </a:r>
            <a:r>
              <a:rPr lang="en-US" b="1" strike="sngStrike" dirty="0"/>
              <a:t>adjustment (learning rate, number of layers, etc..)</a:t>
            </a:r>
          </a:p>
          <a:p>
            <a:r>
              <a:rPr lang="en-US" b="1" strike="sngStrike" dirty="0" smtClean="0"/>
              <a:t>Training </a:t>
            </a:r>
            <a:r>
              <a:rPr lang="en-US" b="1" strike="sngStrike" dirty="0"/>
              <a:t>results on one dataset two types of noisy images:</a:t>
            </a:r>
          </a:p>
          <a:p>
            <a:pPr lvl="1"/>
            <a:r>
              <a:rPr lang="en-US" b="1" strike="sngStrike" dirty="0" smtClean="0"/>
              <a:t>The </a:t>
            </a:r>
            <a:r>
              <a:rPr lang="en-US" b="1" strike="sngStrike" dirty="0"/>
              <a:t>loss curve of training &amp; validation set (figure)</a:t>
            </a:r>
          </a:p>
          <a:p>
            <a:pPr lvl="1"/>
            <a:r>
              <a:rPr lang="en-US" b="1" strike="sngStrike" dirty="0" smtClean="0"/>
              <a:t>The </a:t>
            </a:r>
            <a:r>
              <a:rPr lang="en-US" b="1" strike="sngStrike" dirty="0"/>
              <a:t>average PSNR curve of validation set (figure)</a:t>
            </a:r>
          </a:p>
          <a:p>
            <a:pPr lvl="1"/>
            <a:r>
              <a:rPr lang="en-US" b="1" strike="sngStrike" dirty="0" smtClean="0"/>
              <a:t>The </a:t>
            </a:r>
            <a:r>
              <a:rPr lang="en-US" b="1" strike="sngStrike" dirty="0"/>
              <a:t>results on testing set between wiener filer and VDSR in </a:t>
            </a:r>
            <a:r>
              <a:rPr lang="en-US" b="1" strike="sngStrike" dirty="0" smtClean="0"/>
              <a:t>the comparison</a:t>
            </a:r>
            <a:r>
              <a:rPr lang="en-US" b="1" strike="sngStrike" dirty="0"/>
              <a:t>.</a:t>
            </a:r>
          </a:p>
          <a:p>
            <a:r>
              <a:rPr lang="en-US" b="1" strike="sngStrike" dirty="0" smtClean="0"/>
              <a:t>Result </a:t>
            </a:r>
            <a:r>
              <a:rPr lang="en-US" b="1" strike="sngStrike" dirty="0"/>
              <a:t>analysis</a:t>
            </a:r>
          </a:p>
          <a:p>
            <a:r>
              <a:rPr lang="en-US" b="1" strike="sngStrike" dirty="0" smtClean="0"/>
              <a:t>Conclusion</a:t>
            </a:r>
            <a:endParaRPr lang="en-US" b="1" strike="sngStrike" dirty="0"/>
          </a:p>
        </p:txBody>
      </p:sp>
      <p:sp>
        <p:nvSpPr>
          <p:cNvPr id="4" name="Footer Placeholder 3"/>
          <p:cNvSpPr>
            <a:spLocks noGrp="1"/>
          </p:cNvSpPr>
          <p:nvPr>
            <p:ph type="ftr" sz="quarter" idx="11"/>
          </p:nvPr>
        </p:nvSpPr>
        <p:spPr>
          <a:xfrm>
            <a:off x="2990306" y="6356350"/>
            <a:ext cx="3163389"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7" name="Slide Number Placeholder 6"/>
          <p:cNvSpPr>
            <a:spLocks noGrp="1"/>
          </p:cNvSpPr>
          <p:nvPr>
            <p:ph type="sldNum" sz="quarter" idx="12"/>
          </p:nvPr>
        </p:nvSpPr>
        <p:spPr/>
        <p:txBody>
          <a:bodyPr/>
          <a:lstStyle/>
          <a:p>
            <a:r>
              <a:rPr lang="en-US"/>
              <a:t>p.</a:t>
            </a:r>
            <a:fld id="{1BDD2F6A-436C-4F7B-B1FF-4F5D571FED2E}" type="slidenum">
              <a:rPr lang="en-US" smtClean="0"/>
              <a:t>71</a:t>
            </a:fld>
            <a:endParaRPr lang="en-US" dirty="0"/>
          </a:p>
        </p:txBody>
      </p:sp>
    </p:spTree>
    <p:extLst>
      <p:ext uri="{BB962C8B-B14F-4D97-AF65-F5344CB8AC3E}">
        <p14:creationId xmlns:p14="http://schemas.microsoft.com/office/powerpoint/2010/main" val="1543413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Code</a:t>
            </a:r>
            <a:endParaRPr lang="en-US" dirty="0"/>
          </a:p>
        </p:txBody>
      </p:sp>
      <p:sp>
        <p:nvSpPr>
          <p:cNvPr id="3" name="Content Placeholder 2"/>
          <p:cNvSpPr>
            <a:spLocks noGrp="1"/>
          </p:cNvSpPr>
          <p:nvPr>
            <p:ph idx="1"/>
          </p:nvPr>
        </p:nvSpPr>
        <p:spPr/>
        <p:txBody>
          <a:bodyPr/>
          <a:lstStyle/>
          <a:p>
            <a:r>
              <a:rPr lang="en-US" dirty="0" smtClean="0"/>
              <a:t>Files involved in Training:</a:t>
            </a:r>
          </a:p>
          <a:p>
            <a:pPr lvl="1"/>
            <a:r>
              <a:rPr lang="en-US" dirty="0" smtClean="0"/>
              <a:t>TrainHW4.py</a:t>
            </a:r>
          </a:p>
          <a:p>
            <a:pPr lvl="1"/>
            <a:r>
              <a:rPr lang="en-US" dirty="0" smtClean="0"/>
              <a:t>Train.py</a:t>
            </a:r>
          </a:p>
          <a:p>
            <a:pPr lvl="1"/>
            <a:r>
              <a:rPr lang="en-US" dirty="0" smtClean="0"/>
              <a:t>Model.py</a:t>
            </a:r>
          </a:p>
          <a:p>
            <a:pPr lvl="1"/>
            <a:r>
              <a:rPr lang="en-US" dirty="0" smtClean="0"/>
              <a:t>Dataset.py</a:t>
            </a:r>
          </a:p>
          <a:p>
            <a:pPr lvl="1"/>
            <a:r>
              <a:rPr lang="en-US" dirty="0" smtClean="0"/>
              <a:t>Utils.py</a:t>
            </a:r>
          </a:p>
          <a:p>
            <a:pPr lvl="1"/>
            <a:r>
              <a:rPr lang="en-US" dirty="0" smtClean="0"/>
              <a:t>Noise_generator.py</a:t>
            </a:r>
          </a:p>
        </p:txBody>
      </p:sp>
    </p:spTree>
    <p:extLst>
      <p:ext uri="{BB962C8B-B14F-4D97-AF65-F5344CB8AC3E}">
        <p14:creationId xmlns:p14="http://schemas.microsoft.com/office/powerpoint/2010/main" val="387911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8A6C-18BB-2C40-991A-C7B6974E3280}"/>
              </a:ext>
            </a:extLst>
          </p:cNvPr>
          <p:cNvSpPr>
            <a:spLocks noGrp="1"/>
          </p:cNvSpPr>
          <p:nvPr>
            <p:ph type="title"/>
          </p:nvPr>
        </p:nvSpPr>
        <p:spPr>
          <a:xfrm>
            <a:off x="0" y="274638"/>
            <a:ext cx="9144000" cy="709432"/>
          </a:xfrm>
        </p:spPr>
        <p:txBody>
          <a:bodyPr>
            <a:noAutofit/>
          </a:bodyPr>
          <a:lstStyle/>
          <a:p>
            <a:r>
              <a:rPr lang="en-US" sz="3600" dirty="0" smtClean="0"/>
              <a:t>From Train.py</a:t>
            </a:r>
            <a:endParaRPr lang="en-US" sz="3600" dirty="0"/>
          </a:p>
        </p:txBody>
      </p:sp>
      <p:sp>
        <p:nvSpPr>
          <p:cNvPr id="4" name="Footer Placeholder 3">
            <a:extLst>
              <a:ext uri="{FF2B5EF4-FFF2-40B4-BE49-F238E27FC236}">
                <a16:creationId xmlns:a16="http://schemas.microsoft.com/office/drawing/2014/main" id="{53A88987-4072-C64A-B5C3-DE45E723465D}"/>
              </a:ext>
            </a:extLst>
          </p:cNvPr>
          <p:cNvSpPr>
            <a:spLocks noGrp="1"/>
          </p:cNvSpPr>
          <p:nvPr>
            <p:ph type="ftr" sz="quarter" idx="11"/>
          </p:nvPr>
        </p:nvSpPr>
        <p:spPr>
          <a:xfrm>
            <a:off x="2942409" y="6356350"/>
            <a:ext cx="3259183" cy="365125"/>
          </a:xfrm>
        </p:spPr>
        <p:txBody>
          <a:bodyPr/>
          <a:lstStyle/>
          <a:p>
            <a:r>
              <a:rPr lang="fr-FR" dirty="0"/>
              <a:t>ECE 484/5584 Final </a:t>
            </a:r>
            <a:r>
              <a:rPr lang="fr-FR" dirty="0" err="1"/>
              <a:t>Presentation</a:t>
            </a:r>
            <a:r>
              <a:rPr lang="fr-FR" dirty="0"/>
              <a:t> - </a:t>
            </a:r>
            <a:r>
              <a:rPr lang="fr-FR" dirty="0" err="1"/>
              <a:t>Spring</a:t>
            </a:r>
            <a:r>
              <a:rPr lang="fr-FR" dirty="0"/>
              <a:t> </a:t>
            </a:r>
            <a:r>
              <a:rPr lang="fr-FR" dirty="0" smtClean="0"/>
              <a:t>2019</a:t>
            </a:r>
            <a:endParaRPr lang="en-US" dirty="0"/>
          </a:p>
        </p:txBody>
      </p:sp>
      <p:sp>
        <p:nvSpPr>
          <p:cNvPr id="5" name="Slide Number Placeholder 4">
            <a:extLst>
              <a:ext uri="{FF2B5EF4-FFF2-40B4-BE49-F238E27FC236}">
                <a16:creationId xmlns:a16="http://schemas.microsoft.com/office/drawing/2014/main" id="{3D1BA704-13E9-E24A-BC53-200D0CE80553}"/>
              </a:ext>
            </a:extLst>
          </p:cNvPr>
          <p:cNvSpPr>
            <a:spLocks noGrp="1"/>
          </p:cNvSpPr>
          <p:nvPr>
            <p:ph type="sldNum" sz="quarter" idx="12"/>
          </p:nvPr>
        </p:nvSpPr>
        <p:spPr/>
        <p:txBody>
          <a:bodyPr/>
          <a:lstStyle/>
          <a:p>
            <a:r>
              <a:rPr lang="en-US"/>
              <a:t>p.</a:t>
            </a:r>
            <a:fld id="{1BDD2F6A-436C-4F7B-B1FF-4F5D571FED2E}" type="slidenum">
              <a:rPr lang="en-US" smtClean="0"/>
              <a:t>9</a:t>
            </a:fld>
            <a:endParaRPr lang="en-US" dirty="0"/>
          </a:p>
        </p:txBody>
      </p:sp>
      <p:pic>
        <p:nvPicPr>
          <p:cNvPr id="3" name="Picture 2"/>
          <p:cNvPicPr>
            <a:picLocks noChangeAspect="1"/>
          </p:cNvPicPr>
          <p:nvPr/>
        </p:nvPicPr>
        <p:blipFill>
          <a:blip r:embed="rId2"/>
          <a:stretch>
            <a:fillRect/>
          </a:stretch>
        </p:blipFill>
        <p:spPr>
          <a:xfrm>
            <a:off x="119971" y="1287165"/>
            <a:ext cx="3148501" cy="5216372"/>
          </a:xfrm>
          <a:prstGeom prst="rect">
            <a:avLst/>
          </a:prstGeom>
        </p:spPr>
      </p:pic>
      <p:sp>
        <p:nvSpPr>
          <p:cNvPr id="6" name="TextBox 5"/>
          <p:cNvSpPr txBox="1"/>
          <p:nvPr/>
        </p:nvSpPr>
        <p:spPr>
          <a:xfrm>
            <a:off x="3696029" y="1287165"/>
            <a:ext cx="4059060"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Include the needed packages</a:t>
            </a:r>
          </a:p>
          <a:p>
            <a:pPr marL="285750" indent="-285750">
              <a:buFont typeface="Arial" panose="020B0604020202020204" pitchFamily="34" charset="0"/>
              <a:buChar char="•"/>
            </a:pPr>
            <a:r>
              <a:rPr lang="en-US" dirty="0" smtClean="0"/>
              <a:t>Set the location of training data</a:t>
            </a:r>
          </a:p>
          <a:p>
            <a:pPr marL="285750" indent="-285750">
              <a:buFont typeface="Arial" panose="020B0604020202020204" pitchFamily="34" charset="0"/>
              <a:buChar char="•"/>
            </a:pPr>
            <a:r>
              <a:rPr lang="en-US" dirty="0" smtClean="0"/>
              <a:t>Tell the program HOW to find the GPU</a:t>
            </a:r>
          </a:p>
          <a:p>
            <a:pPr marL="285750" indent="-285750">
              <a:buFont typeface="Arial" panose="020B0604020202020204" pitchFamily="34" charset="0"/>
              <a:buChar char="•"/>
            </a:pPr>
            <a:r>
              <a:rPr lang="en-US" dirty="0" smtClean="0"/>
              <a:t>Set the training parameters</a:t>
            </a:r>
            <a:endParaRPr lang="en-US" dirty="0"/>
          </a:p>
        </p:txBody>
      </p:sp>
    </p:spTree>
    <p:extLst>
      <p:ext uri="{BB962C8B-B14F-4D97-AF65-F5344CB8AC3E}">
        <p14:creationId xmlns:p14="http://schemas.microsoft.com/office/powerpoint/2010/main" val="1621483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UMKC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MKCTheme" id="{9B642C76-F6A3-44C6-BC3A-5AD706DC6656}" vid="{FBFDC74E-E553-49AD-A9BF-D597CD6D7A1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chemeClr val="tx1"/>
          </a:solidFill>
        </a:ln>
      </a:spPr>
      <a:bodyPr rtlCol="0" anchor="ctr"/>
      <a:lstStyle>
        <a:defPPr algn="ctr">
          <a:defRPr sz="1600" b="1" dirty="0" smtClean="0"/>
        </a:defPPr>
      </a:lstStyle>
      <a:style>
        <a:lnRef idx="1">
          <a:schemeClr val="accent1"/>
        </a:lnRef>
        <a:fillRef idx="3">
          <a:schemeClr val="accent1"/>
        </a:fillRef>
        <a:effectRef idx="2">
          <a:schemeClr val="accent1"/>
        </a:effectRef>
        <a:fontRef idx="minor">
          <a:schemeClr val="lt1"/>
        </a:fontRef>
      </a:style>
    </a:spDef>
    <a:lnDef>
      <a:spPr>
        <a:ln w="38100">
          <a:tailEnd type="triangle"/>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UMKCTheme</Template>
  <TotalTime>1257</TotalTime>
  <Words>2838</Words>
  <Application>Microsoft Office PowerPoint</Application>
  <PresentationFormat>On-screen Show (4:3)</PresentationFormat>
  <Paragraphs>464</Paragraphs>
  <Slides>71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Helvetica</vt:lpstr>
      <vt:lpstr>Times New Roman</vt:lpstr>
      <vt:lpstr>UMKCTheme</vt:lpstr>
      <vt:lpstr>Custom Design</vt:lpstr>
      <vt:lpstr>ECE5584 Digital Image Processing: Homework 4 Image Restoration with Deep Learning Fall 2019</vt:lpstr>
      <vt:lpstr>Homework 4 Introduction</vt:lpstr>
      <vt:lpstr>Homework 4 Requirements of Report</vt:lpstr>
      <vt:lpstr>Homework 4 Introduction</vt:lpstr>
      <vt:lpstr>Homework 4 Introduction</vt:lpstr>
      <vt:lpstr>Homework 4 Requirements</vt:lpstr>
      <vt:lpstr>Homework 4 Requirements</vt:lpstr>
      <vt:lpstr>Training Code</vt:lpstr>
      <vt:lpstr>From Train.py</vt:lpstr>
      <vt:lpstr>From Train.py</vt:lpstr>
      <vt:lpstr>From Train.py</vt:lpstr>
      <vt:lpstr>From Train.py</vt:lpstr>
      <vt:lpstr>From Train.py</vt:lpstr>
      <vt:lpstr>From Train.py</vt:lpstr>
      <vt:lpstr>From Train.py</vt:lpstr>
      <vt:lpstr>From Dataset.py</vt:lpstr>
      <vt:lpstr>From Model.py</vt:lpstr>
      <vt:lpstr>From Utils.py</vt:lpstr>
      <vt:lpstr>From noise_generator.py</vt:lpstr>
      <vt:lpstr>From Train.py</vt:lpstr>
      <vt:lpstr>Homework 4 Requirements</vt:lpstr>
      <vt:lpstr>From TrainHW4.py</vt:lpstr>
      <vt:lpstr>Homework 4 Requirements</vt:lpstr>
      <vt:lpstr>Training Parameters for the Next 16 Slides</vt:lpstr>
      <vt:lpstr>Training Parameters: Noise Parameters</vt:lpstr>
      <vt:lpstr>Training Results: 500 Training Images</vt:lpstr>
      <vt:lpstr>Training Results: 100 Training Images</vt:lpstr>
      <vt:lpstr>Training Results: 50 Training Images</vt:lpstr>
      <vt:lpstr>Training Results: 25 Training Images</vt:lpstr>
      <vt:lpstr>Training Results: 500 Training Images</vt:lpstr>
      <vt:lpstr>Training Results: 100 Training Images</vt:lpstr>
      <vt:lpstr>Training Results: 50 Training Images</vt:lpstr>
      <vt:lpstr>Training Results: 25 Training Images</vt:lpstr>
      <vt:lpstr>Training Results: 500 Training Images</vt:lpstr>
      <vt:lpstr>Training Results: 100 Training Images</vt:lpstr>
      <vt:lpstr>Training Results: 50 Training Images</vt:lpstr>
      <vt:lpstr>Training Results: 25 Training Images</vt:lpstr>
      <vt:lpstr>Training Results: 500 Training Images</vt:lpstr>
      <vt:lpstr>Training Results: 100 Training Images</vt:lpstr>
      <vt:lpstr>Training Results: 50 Training Images</vt:lpstr>
      <vt:lpstr>Training Results: 25 Training Images</vt:lpstr>
      <vt:lpstr>Discussion: Number of Samples Impact       on Training</vt:lpstr>
      <vt:lpstr>Discussion: Number of Layers         Impact on Training</vt:lpstr>
      <vt:lpstr>Training Parameters for the Next 4 Slides</vt:lpstr>
      <vt:lpstr>Training Results: Learning Rate: 1e-4</vt:lpstr>
      <vt:lpstr>Training Results: Learning Rate: 1e-4</vt:lpstr>
      <vt:lpstr>Training Results: Learning Rate: 1e-4</vt:lpstr>
      <vt:lpstr>Training Results: Learning Rate: 1e-4</vt:lpstr>
      <vt:lpstr>Discussion: Learning Rate Impact       on Training</vt:lpstr>
      <vt:lpstr>Homework 4 Requirements</vt:lpstr>
      <vt:lpstr>Testing Code</vt:lpstr>
      <vt:lpstr>From TestHW4.py</vt:lpstr>
      <vt:lpstr>From TestHW4.py</vt:lpstr>
      <vt:lpstr>From TestHW4.py</vt:lpstr>
      <vt:lpstr>From TestHW4.py</vt:lpstr>
      <vt:lpstr>From testNoiseGenerator.py</vt:lpstr>
      <vt:lpstr>From testNoiseGenerator.py</vt:lpstr>
      <vt:lpstr>From testNoiseGenerator.py</vt:lpstr>
      <vt:lpstr>Testing Parameters:</vt:lpstr>
      <vt:lpstr>Testing: No Noise 4 Layers</vt:lpstr>
      <vt:lpstr>Testing: No Noise 8 Layers</vt:lpstr>
      <vt:lpstr>Testing: AGW Only 4 Layers</vt:lpstr>
      <vt:lpstr>Testing: AGW Only 8 Layers</vt:lpstr>
      <vt:lpstr>Testing: Motion Plus AGW 4 Layers</vt:lpstr>
      <vt:lpstr>Testing: Motion Plus AGW 8 Layers</vt:lpstr>
      <vt:lpstr>Testing: Smoothing Plus AGW 4 Layers</vt:lpstr>
      <vt:lpstr>Testing: Smoothing Plus AGW 8 Layers</vt:lpstr>
      <vt:lpstr>Discussion: Testing – CNN</vt:lpstr>
      <vt:lpstr>Discussion: Testing – Wiener Filter</vt:lpstr>
      <vt:lpstr>Conclusion: CNN vs Wiener Filter</vt:lpstr>
      <vt:lpstr>Homework 4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haruka akita</dc:creator>
  <cp:lastModifiedBy>Matthew Kayrish</cp:lastModifiedBy>
  <cp:revision>456</cp:revision>
  <cp:lastPrinted>2019-11-02T01:50:20Z</cp:lastPrinted>
  <dcterms:created xsi:type="dcterms:W3CDTF">2019-11-02T01:50:20Z</dcterms:created>
  <dcterms:modified xsi:type="dcterms:W3CDTF">2019-11-28T15:16:28Z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1033-11.1.0.8372</vt:lpwstr>
  </property>
</Properties>
</file>